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1340" y="11859862"/>
            <a:ext cx="21971003" cy="636979"/>
          </a:xfrm>
          <a:prstGeom prst="rect">
            <a:avLst/>
          </a:prstGeom>
        </p:spPr>
        <p:txBody>
          <a:bodyPr lIns="45719" tIns="45719" rIns="45719" bIns="45719"/>
          <a:lstStyle>
            <a:lvl1pPr marL="0" marR="0" indent="0" defTabSz="701675">
              <a:lnSpc>
                <a:spcPct val="100000"/>
              </a:lnSpc>
              <a:spcBef>
                <a:spcPts val="0"/>
              </a:spcBef>
              <a:buSzTx/>
              <a:buNone/>
              <a:defRPr b="1" sz="3060"/>
            </a:lvl1pPr>
          </a:lstStyle>
          <a:p>
            <a:pPr/>
            <a:r>
              <a:t>作者和日期</a:t>
            </a:r>
          </a:p>
        </p:txBody>
      </p:sp>
      <p:sp>
        <p:nvSpPr>
          <p:cNvPr id="12" name="演示文稿标题"/>
          <p:cNvSpPr txBox="1"/>
          <p:nvPr>
            <p:ph type="title" hasCustomPrompt="1"/>
          </p:nvPr>
        </p:nvSpPr>
        <p:spPr>
          <a:xfrm>
            <a:off x="1206496" y="2574991"/>
            <a:ext cx="21971004" cy="4648201"/>
          </a:xfrm>
          <a:prstGeom prst="rect">
            <a:avLst/>
          </a:prstGeom>
        </p:spPr>
        <p:txBody>
          <a:bodyPr anchor="b"/>
          <a:lstStyle>
            <a:lvl1pPr>
              <a:defRPr spc="-232" sz="11600"/>
            </a:lvl1pPr>
          </a:lstStyle>
          <a:p>
            <a:pPr/>
            <a:r>
              <a:t>演示文稿标题</a:t>
            </a:r>
          </a:p>
        </p:txBody>
      </p:sp>
      <p:sp>
        <p:nvSpPr>
          <p:cNvPr id="13" name="正文级别 1…"/>
          <p:cNvSpPr txBox="1"/>
          <p:nvPr>
            <p:ph type="body" sz="quarter" idx="1" hasCustomPrompt="1"/>
          </p:nvPr>
        </p:nvSpPr>
        <p:spPr>
          <a:xfrm>
            <a:off x="1201342" y="7223190"/>
            <a:ext cx="21971001" cy="1905001"/>
          </a:xfrm>
          <a:prstGeom prst="rect">
            <a:avLst/>
          </a:prstGeom>
        </p:spPr>
        <p:txBody>
          <a:bodyPr/>
          <a:lstStyle>
            <a:lvl1pPr marL="0" marR="0" indent="152400" defTabSz="825500">
              <a:lnSpc>
                <a:spcPct val="100000"/>
              </a:lnSpc>
              <a:spcBef>
                <a:spcPts val="0"/>
              </a:spcBef>
              <a:buSzTx/>
              <a:buNone/>
              <a:defRPr b="1" sz="5500"/>
            </a:lvl1pPr>
            <a:lvl2pPr marL="0" marR="0" indent="609600" defTabSz="825500">
              <a:lnSpc>
                <a:spcPct val="100000"/>
              </a:lnSpc>
              <a:spcBef>
                <a:spcPts val="0"/>
              </a:spcBef>
              <a:buSzTx/>
              <a:buNone/>
              <a:defRPr b="1" sz="5500"/>
            </a:lvl2pPr>
            <a:lvl3pPr marL="0" marR="0" indent="1066800" defTabSz="825500">
              <a:lnSpc>
                <a:spcPct val="100000"/>
              </a:lnSpc>
              <a:spcBef>
                <a:spcPts val="0"/>
              </a:spcBef>
              <a:buSzTx/>
              <a:buNone/>
              <a:defRPr b="1" sz="5500"/>
            </a:lvl3pPr>
            <a:lvl4pPr marL="0" marR="0" indent="1524000" defTabSz="825500">
              <a:lnSpc>
                <a:spcPct val="100000"/>
              </a:lnSpc>
              <a:spcBef>
                <a:spcPts val="0"/>
              </a:spcBef>
              <a:buSzTx/>
              <a:buNone/>
              <a:defRPr b="1" sz="5500"/>
            </a:lvl4pPr>
            <a:lvl5pPr marL="0" marR="0" indent="19812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06500" y="4920843"/>
            <a:ext cx="21971000" cy="3874314"/>
          </a:xfrm>
          <a:prstGeom prst="rect">
            <a:avLst/>
          </a:prstGeom>
        </p:spPr>
        <p:txBody>
          <a:bodyPr anchor="ctr"/>
          <a:lstStyle>
            <a:lvl1pPr marL="0" marR="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marR="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marR="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marR="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marR="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说明</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idx="1" hasCustomPrompt="1"/>
          </p:nvPr>
        </p:nvSpPr>
        <p:spPr>
          <a:xfrm>
            <a:off x="1206500" y="1075927"/>
            <a:ext cx="21971000" cy="7241584"/>
          </a:xfrm>
          <a:prstGeom prst="rect">
            <a:avLst/>
          </a:prstGeom>
        </p:spPr>
        <p:txBody>
          <a:bodyPr anchor="b"/>
          <a:lstStyle>
            <a:lvl1pPr marL="0" marR="0" indent="0" algn="ctr">
              <a:lnSpc>
                <a:spcPct val="80000"/>
              </a:lnSpc>
              <a:spcBef>
                <a:spcPts val="0"/>
              </a:spcBef>
              <a:buSzTx/>
              <a:buNone/>
              <a:defRPr b="1" spc="-250" sz="25000"/>
            </a:lvl1pPr>
            <a:lvl2pPr marL="0" marR="0" indent="457200" algn="ctr">
              <a:lnSpc>
                <a:spcPct val="80000"/>
              </a:lnSpc>
              <a:spcBef>
                <a:spcPts val="0"/>
              </a:spcBef>
              <a:buSzTx/>
              <a:buNone/>
              <a:defRPr b="1" spc="-250" sz="25000"/>
            </a:lvl2pPr>
            <a:lvl3pPr marL="0" marR="0" indent="914400" algn="ctr">
              <a:lnSpc>
                <a:spcPct val="80000"/>
              </a:lnSpc>
              <a:spcBef>
                <a:spcPts val="0"/>
              </a:spcBef>
              <a:buSzTx/>
              <a:buNone/>
              <a:defRPr b="1" spc="-250" sz="25000"/>
            </a:lvl3pPr>
            <a:lvl4pPr marL="0" marR="0" indent="1371600" algn="ctr">
              <a:lnSpc>
                <a:spcPct val="80000"/>
              </a:lnSpc>
              <a:spcBef>
                <a:spcPts val="0"/>
              </a:spcBef>
              <a:buSzTx/>
              <a:buNone/>
              <a:defRPr b="1" spc="-250" sz="25000"/>
            </a:lvl4pPr>
            <a:lvl5pPr marL="0" marR="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06500" y="8262180"/>
            <a:ext cx="21971000" cy="934780"/>
          </a:xfrm>
          <a:prstGeom prst="rect">
            <a:avLst/>
          </a:prstGeom>
        </p:spPr>
        <p:txBody>
          <a:bodyPr lIns="45719" tIns="45719" rIns="45719" bIns="45719"/>
          <a:lstStyle>
            <a:lvl1pPr marL="0" marR="0" indent="0" algn="ctr" defTabSz="726440">
              <a:lnSpc>
                <a:spcPct val="100000"/>
              </a:lnSpc>
              <a:spcBef>
                <a:spcPts val="0"/>
              </a:spcBef>
              <a:buSzTx/>
              <a:buNone/>
              <a:defRPr b="1" sz="4840"/>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30025" y="10675453"/>
            <a:ext cx="20200052" cy="636979"/>
          </a:xfrm>
          <a:prstGeom prst="rect">
            <a:avLst/>
          </a:prstGeom>
        </p:spPr>
        <p:txBody>
          <a:bodyPr lIns="45719" tIns="45719" rIns="45719" bIns="45719"/>
          <a:lstStyle>
            <a:lvl1pPr marL="0" marR="0" indent="0" defTabSz="701675">
              <a:lnSpc>
                <a:spcPct val="100000"/>
              </a:lnSpc>
              <a:spcBef>
                <a:spcPts val="0"/>
              </a:spcBef>
              <a:buSzTx/>
              <a:buNone/>
              <a:defRPr b="1" sz="3060"/>
            </a:lvl1pPr>
          </a:lstStyle>
          <a:p>
            <a:pPr/>
            <a:r>
              <a:t>属性</a:t>
            </a:r>
          </a:p>
        </p:txBody>
      </p:sp>
      <p:sp>
        <p:nvSpPr>
          <p:cNvPr id="116" name="正文级别 1…"/>
          <p:cNvSpPr txBox="1"/>
          <p:nvPr>
            <p:ph type="body" sz="half" idx="1" hasCustomPrompt="1"/>
          </p:nvPr>
        </p:nvSpPr>
        <p:spPr>
          <a:xfrm>
            <a:off x="1753923" y="4939860"/>
            <a:ext cx="20876154" cy="3836280"/>
          </a:xfrm>
          <a:prstGeom prst="rect">
            <a:avLst/>
          </a:prstGeom>
        </p:spPr>
        <p:txBody>
          <a:bodyPr/>
          <a:lstStyle>
            <a:lvl1pPr marL="638923" marR="0" indent="-469900">
              <a:spcBef>
                <a:spcPts val="0"/>
              </a:spcBef>
              <a:buSzTx/>
              <a:buNone/>
              <a:defRPr spc="-170" sz="8500">
                <a:latin typeface="Helvetica Neue Medium"/>
                <a:ea typeface="Helvetica Neue Medium"/>
                <a:cs typeface="Helvetica Neue Medium"/>
                <a:sym typeface="Helvetica Neue Medium"/>
              </a:defRPr>
            </a:lvl1pPr>
            <a:lvl2pPr marL="638923" marR="0" indent="-12700">
              <a:spcBef>
                <a:spcPts val="0"/>
              </a:spcBef>
              <a:buSzTx/>
              <a:buNone/>
              <a:defRPr spc="-170" sz="8500">
                <a:latin typeface="Helvetica Neue Medium"/>
                <a:ea typeface="Helvetica Neue Medium"/>
                <a:cs typeface="Helvetica Neue Medium"/>
                <a:sym typeface="Helvetica Neue Medium"/>
              </a:defRPr>
            </a:lvl2pPr>
            <a:lvl3pPr marL="638923" marR="0" indent="444500">
              <a:spcBef>
                <a:spcPts val="0"/>
              </a:spcBef>
              <a:buSzTx/>
              <a:buNone/>
              <a:defRPr spc="-170" sz="8500">
                <a:latin typeface="Helvetica Neue Medium"/>
                <a:ea typeface="Helvetica Neue Medium"/>
                <a:cs typeface="Helvetica Neue Medium"/>
                <a:sym typeface="Helvetica Neue Medium"/>
              </a:defRPr>
            </a:lvl3pPr>
            <a:lvl4pPr marL="638923" marR="0" indent="901700">
              <a:spcBef>
                <a:spcPts val="0"/>
              </a:spcBef>
              <a:buSzTx/>
              <a:buNone/>
              <a:defRPr spc="-170" sz="8500">
                <a:latin typeface="Helvetica Neue Medium"/>
                <a:ea typeface="Helvetica Neue Medium"/>
                <a:cs typeface="Helvetica Neue Medium"/>
                <a:sym typeface="Helvetica Neue Medium"/>
              </a:defRPr>
            </a:lvl4pPr>
            <a:lvl5pPr marL="638923" marR="0" indent="1358900">
              <a:spcBef>
                <a:spcPts val="0"/>
              </a:spcBef>
              <a:buSzTx/>
              <a:buNone/>
              <a:defRPr spc="-170" sz="8500">
                <a:latin typeface="Helvetica Neue Medium"/>
                <a:ea typeface="Helvetica Neue Medium"/>
                <a:cs typeface="Helvetica Neue Medium"/>
                <a:sym typeface="Helvetica Neue Medium"/>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一碗沙拉配有炒饭、水煮蛋和一双筷子"/>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一碗三文鱼饼、沙拉和鹰嘴豆泥"/>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一碗宽意大利面配有欧芹黄油、烤榛子和帕尔马干酪"/>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一碗沙拉配有炒饭、水煮蛋和一双筷子"/>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鳄梨和酸橙"/>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演示文稿标题"/>
          <p:cNvSpPr txBox="1"/>
          <p:nvPr>
            <p:ph type="title" hasCustomPrompt="1"/>
          </p:nvPr>
        </p:nvSpPr>
        <p:spPr>
          <a:xfrm>
            <a:off x="1206500" y="7124700"/>
            <a:ext cx="21971000" cy="4648200"/>
          </a:xfrm>
          <a:prstGeom prst="rect">
            <a:avLst/>
          </a:prstGeom>
        </p:spPr>
        <p:txBody>
          <a:bodyPr anchor="b"/>
          <a:lstStyle>
            <a:lvl1pPr>
              <a:defRPr spc="-232" sz="11600"/>
            </a:lvl1pPr>
          </a:lstStyle>
          <a:p>
            <a:pPr/>
            <a:r>
              <a:t>演示文稿标题</a:t>
            </a:r>
          </a:p>
        </p:txBody>
      </p:sp>
      <p:sp>
        <p:nvSpPr>
          <p:cNvPr id="23" name="作者和日期"/>
          <p:cNvSpPr txBox="1"/>
          <p:nvPr>
            <p:ph type="body" sz="quarter" idx="22" hasCustomPrompt="1"/>
          </p:nvPr>
        </p:nvSpPr>
        <p:spPr>
          <a:xfrm>
            <a:off x="1207690" y="1106137"/>
            <a:ext cx="21968621" cy="636979"/>
          </a:xfrm>
          <a:prstGeom prst="rect">
            <a:avLst/>
          </a:prstGeom>
        </p:spPr>
        <p:txBody>
          <a:bodyPr lIns="45719" tIns="45719" rIns="45719" bIns="45719"/>
          <a:lstStyle>
            <a:lvl1pPr marL="0" marR="0" indent="0" defTabSz="701675">
              <a:lnSpc>
                <a:spcPct val="100000"/>
              </a:lnSpc>
              <a:spcBef>
                <a:spcPts val="0"/>
              </a:spcBef>
              <a:buSzTx/>
              <a:buNone/>
              <a:defRPr b="1" sz="3060"/>
            </a:lvl1pPr>
          </a:lstStyle>
          <a:p>
            <a:pPr/>
            <a:r>
              <a:t>作者和日期</a:t>
            </a:r>
          </a:p>
        </p:txBody>
      </p:sp>
      <p:sp>
        <p:nvSpPr>
          <p:cNvPr id="24" name="正文级别 1…"/>
          <p:cNvSpPr txBox="1"/>
          <p:nvPr>
            <p:ph type="body" sz="quarter" idx="1" hasCustomPrompt="1"/>
          </p:nvPr>
        </p:nvSpPr>
        <p:spPr>
          <a:xfrm>
            <a:off x="1206500" y="11609910"/>
            <a:ext cx="21971000" cy="1116952"/>
          </a:xfrm>
          <a:prstGeom prst="rect">
            <a:avLst/>
          </a:prstGeom>
        </p:spPr>
        <p:txBody>
          <a:bodyPr/>
          <a:lstStyle>
            <a:lvl1pPr marL="0" marR="0" indent="152400" defTabSz="825500">
              <a:lnSpc>
                <a:spcPct val="100000"/>
              </a:lnSpc>
              <a:spcBef>
                <a:spcPts val="0"/>
              </a:spcBef>
              <a:buSzTx/>
              <a:buNone/>
              <a:defRPr b="1" sz="5500"/>
            </a:lvl1pPr>
            <a:lvl2pPr marL="0" marR="0" indent="609600" defTabSz="825500">
              <a:lnSpc>
                <a:spcPct val="100000"/>
              </a:lnSpc>
              <a:spcBef>
                <a:spcPts val="0"/>
              </a:spcBef>
              <a:buSzTx/>
              <a:buNone/>
              <a:defRPr b="1" sz="5500"/>
            </a:lvl2pPr>
            <a:lvl3pPr marL="0" marR="0" indent="1066800" defTabSz="825500">
              <a:lnSpc>
                <a:spcPct val="100000"/>
              </a:lnSpc>
              <a:spcBef>
                <a:spcPts val="0"/>
              </a:spcBef>
              <a:buSzTx/>
              <a:buNone/>
              <a:defRPr b="1" sz="5500"/>
            </a:lvl3pPr>
            <a:lvl4pPr marL="0" marR="0" indent="1524000" defTabSz="825500">
              <a:lnSpc>
                <a:spcPct val="100000"/>
              </a:lnSpc>
              <a:spcBef>
                <a:spcPts val="0"/>
              </a:spcBef>
              <a:buSzTx/>
              <a:buNone/>
              <a:defRPr b="1" sz="5500"/>
            </a:lvl4pPr>
            <a:lvl5pPr marL="0" marR="0" indent="19812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一碗三文鱼饼、沙拉和鹰嘴豆泥"/>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06500" y="1270000"/>
            <a:ext cx="9779000" cy="5882273"/>
          </a:xfrm>
          <a:prstGeom prst="rect">
            <a:avLst/>
          </a:prstGeom>
        </p:spPr>
        <p:txBody>
          <a:bodyPr anchor="b"/>
          <a:lstStyle/>
          <a:p>
            <a:pPr/>
            <a:r>
              <a:t>幻灯片标题</a:t>
            </a:r>
          </a:p>
        </p:txBody>
      </p:sp>
      <p:sp>
        <p:nvSpPr>
          <p:cNvPr id="34" name="正文级别 1…"/>
          <p:cNvSpPr txBox="1"/>
          <p:nvPr>
            <p:ph type="body" sz="quarter" idx="1" hasCustomPrompt="1"/>
          </p:nvPr>
        </p:nvSpPr>
        <p:spPr>
          <a:xfrm>
            <a:off x="1206500" y="7060576"/>
            <a:ext cx="9779000" cy="5385424"/>
          </a:xfrm>
          <a:prstGeom prst="rect">
            <a:avLst/>
          </a:prstGeom>
        </p:spPr>
        <p:txBody>
          <a:bodyPr/>
          <a:lstStyle>
            <a:lvl1pPr marL="0" marR="0" indent="152400" defTabSz="825500">
              <a:lnSpc>
                <a:spcPct val="100000"/>
              </a:lnSpc>
              <a:spcBef>
                <a:spcPts val="0"/>
              </a:spcBef>
              <a:buSzTx/>
              <a:buNone/>
              <a:defRPr b="1" sz="5500"/>
            </a:lvl1pPr>
            <a:lvl2pPr marL="0" marR="0" indent="609600" defTabSz="825500">
              <a:lnSpc>
                <a:spcPct val="100000"/>
              </a:lnSpc>
              <a:spcBef>
                <a:spcPts val="0"/>
              </a:spcBef>
              <a:buSzTx/>
              <a:buNone/>
              <a:defRPr b="1" sz="5500"/>
            </a:lvl2pPr>
            <a:lvl3pPr marL="0" marR="0" indent="1066800" defTabSz="825500">
              <a:lnSpc>
                <a:spcPct val="100000"/>
              </a:lnSpc>
              <a:spcBef>
                <a:spcPts val="0"/>
              </a:spcBef>
              <a:buSzTx/>
              <a:buNone/>
              <a:defRPr b="1" sz="5500"/>
            </a:lvl3pPr>
            <a:lvl4pPr marL="0" marR="0" indent="1524000" defTabSz="825500">
              <a:lnSpc>
                <a:spcPct val="100000"/>
              </a:lnSpc>
              <a:spcBef>
                <a:spcPts val="0"/>
              </a:spcBef>
              <a:buSzTx/>
              <a:buNone/>
              <a:defRPr b="1" sz="5500"/>
            </a:lvl4pPr>
            <a:lvl5pPr marL="0" marR="0" indent="1981200" defTabSz="825500">
              <a:lnSpc>
                <a:spcPct val="100000"/>
              </a:lnSpc>
              <a:spcBef>
                <a:spcPts val="0"/>
              </a:spcBef>
              <a:buSzTx/>
              <a:buNone/>
              <a:defRPr b="1" sz="5500"/>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marR="0" indent="134111" defTabSz="726440">
              <a:lnSpc>
                <a:spcPct val="100000"/>
              </a:lnSpc>
              <a:spcBef>
                <a:spcPts val="0"/>
              </a:spcBef>
              <a:buSzTx/>
              <a:buNone/>
              <a:defRPr b="1" sz="4840"/>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numCol="2" spcCol="109855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幻灯片副标题"/>
          <p:cNvSpPr txBox="1"/>
          <p:nvPr>
            <p:ph type="body" sz="quarter" idx="21" hasCustomPrompt="1"/>
          </p:nvPr>
        </p:nvSpPr>
        <p:spPr>
          <a:xfrm>
            <a:off x="1206500" y="2372962"/>
            <a:ext cx="9779000" cy="934780"/>
          </a:xfrm>
          <a:prstGeom prst="rect">
            <a:avLst/>
          </a:prstGeom>
        </p:spPr>
        <p:txBody>
          <a:bodyPr lIns="45719" tIns="45719" rIns="45719" bIns="45719"/>
          <a:lstStyle>
            <a:lvl1pPr marL="0" marR="0" indent="134111" defTabSz="726440">
              <a:lnSpc>
                <a:spcPct val="100000"/>
              </a:lnSpc>
              <a:spcBef>
                <a:spcPts val="0"/>
              </a:spcBef>
              <a:buSzTx/>
              <a:buNone/>
              <a:defRPr b="1" sz="4840"/>
            </a:lvl1pPr>
          </a:lstStyle>
          <a:p>
            <a:pPr/>
            <a:r>
              <a:t>幻灯片副标题</a:t>
            </a:r>
          </a:p>
        </p:txBody>
      </p:sp>
      <p:sp>
        <p:nvSpPr>
          <p:cNvPr id="61"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62" name="一碗宽意大利面配有欧芹黄油、烤榛子和帕尔马干酪"/>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幻灯片标题"/>
          <p:cNvSpPr txBox="1"/>
          <p:nvPr>
            <p:ph type="title" hasCustomPrompt="1"/>
          </p:nvPr>
        </p:nvSpPr>
        <p:spPr>
          <a:xfrm>
            <a:off x="1206500" y="1079500"/>
            <a:ext cx="9779000" cy="1435100"/>
          </a:xfrm>
          <a:prstGeom prst="rect">
            <a:avLst/>
          </a:prstGeom>
        </p:spPr>
        <p:txBody>
          <a:bodyPr/>
          <a:lstStyle/>
          <a:p>
            <a:pPr/>
            <a:r>
              <a:t>幻灯片标题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章节标题</a:t>
            </a:r>
          </a:p>
        </p:txBody>
      </p:sp>
      <p:sp>
        <p:nvSpPr>
          <p:cNvPr id="72"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xfrm>
            <a:off x="1206500" y="1079500"/>
            <a:ext cx="21971000" cy="1434949"/>
          </a:xfrm>
          <a:prstGeom prst="rect">
            <a:avLst/>
          </a:prstGeom>
        </p:spPr>
        <p:txBody>
          <a:bodyPr/>
          <a:lstStyle/>
          <a:p>
            <a:pPr/>
            <a:r>
              <a:t>幻灯片标题</a:t>
            </a:r>
          </a:p>
        </p:txBody>
      </p:sp>
      <p:sp>
        <p:nvSpPr>
          <p:cNvPr id="80"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marR="0" indent="134111" defTabSz="726440">
              <a:lnSpc>
                <a:spcPct val="100000"/>
              </a:lnSpc>
              <a:spcBef>
                <a:spcPts val="0"/>
              </a:spcBef>
              <a:buSzTx/>
              <a:buNone/>
              <a:defRPr b="1" sz="4840"/>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06500" y="1079500"/>
            <a:ext cx="21971000" cy="1435100"/>
          </a:xfrm>
          <a:prstGeom prst="rect">
            <a:avLst/>
          </a:prstGeom>
        </p:spPr>
        <p:txBody>
          <a:bodyPr/>
          <a:lstStyle/>
          <a:p>
            <a:pPr/>
            <a:r>
              <a:t>议程标题</a:t>
            </a:r>
          </a:p>
        </p:txBody>
      </p:sp>
      <p:sp>
        <p:nvSpPr>
          <p:cNvPr id="89" name="议程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marR="0" indent="134111" defTabSz="726440">
              <a:lnSpc>
                <a:spcPct val="100000"/>
              </a:lnSpc>
              <a:spcBef>
                <a:spcPts val="0"/>
              </a:spcBef>
              <a:buSzTx/>
              <a:buNone/>
              <a:defRPr b="1" sz="4840"/>
            </a:lvl1pPr>
          </a:lstStyle>
          <a:p>
            <a:pPr/>
            <a:r>
              <a:t>议程副标题</a:t>
            </a:r>
          </a:p>
        </p:txBody>
      </p:sp>
      <p:sp>
        <p:nvSpPr>
          <p:cNvPr id="90" name="正文级别 1…"/>
          <p:cNvSpPr txBox="1"/>
          <p:nvPr>
            <p:ph type="body" idx="1" hasCustomPrompt="1"/>
          </p:nvPr>
        </p:nvSpPr>
        <p:spPr>
          <a:prstGeom prst="rect">
            <a:avLst/>
          </a:prstGeom>
        </p:spPr>
        <p:txBody>
          <a:bodyPr/>
          <a:lstStyle>
            <a:lvl1pPr marL="0" marR="0" indent="0" defTabSz="825500">
              <a:lnSpc>
                <a:spcPct val="100000"/>
              </a:lnSpc>
              <a:spcBef>
                <a:spcPts val="1800"/>
              </a:spcBef>
              <a:buSzTx/>
              <a:buNone/>
              <a:defRPr spc="-55" sz="5500"/>
            </a:lvl1pPr>
            <a:lvl2pPr marL="0" marR="0" indent="457200" defTabSz="825500">
              <a:lnSpc>
                <a:spcPct val="100000"/>
              </a:lnSpc>
              <a:spcBef>
                <a:spcPts val="1800"/>
              </a:spcBef>
              <a:buSzTx/>
              <a:buNone/>
              <a:defRPr spc="-55" sz="5500"/>
            </a:lvl2pPr>
            <a:lvl3pPr marL="0" marR="0" indent="914400" defTabSz="825500">
              <a:lnSpc>
                <a:spcPct val="100000"/>
              </a:lnSpc>
              <a:spcBef>
                <a:spcPts val="1800"/>
              </a:spcBef>
              <a:buSzTx/>
              <a:buNone/>
              <a:defRPr spc="-55" sz="5500"/>
            </a:lvl3pPr>
            <a:lvl4pPr marL="0" marR="0" indent="1371600" defTabSz="825500">
              <a:lnSpc>
                <a:spcPct val="100000"/>
              </a:lnSpc>
              <a:spcBef>
                <a:spcPts val="1800"/>
              </a:spcBef>
              <a:buSzTx/>
              <a:buNone/>
              <a:defRPr spc="-55" sz="5500"/>
            </a:lvl4pPr>
            <a:lvl5pPr marL="0" marR="0" indent="1828800" defTabSz="825500">
              <a:lnSpc>
                <a:spcPct val="100000"/>
              </a:lnSpc>
              <a:spcBef>
                <a:spcPts val="1800"/>
              </a:spcBef>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203200" indent="-406400" algn="l" defTabSz="2438338" rtl="0" latinLnBrk="0">
        <a:lnSpc>
          <a:spcPct val="90000"/>
        </a:lnSpc>
        <a:spcBef>
          <a:spcPts val="3200"/>
        </a:spcBef>
        <a:spcAft>
          <a:spcPts val="0"/>
        </a:spcAft>
        <a:buClrTx/>
        <a:buSzPct val="123000"/>
        <a:buFontTx/>
        <a:buChar char="•"/>
        <a:tabLst/>
        <a:defRPr b="0" baseline="0" cap="none" i="0" spc="0" strike="noStrike" sz="3200" u="none">
          <a:solidFill>
            <a:srgbClr val="000000"/>
          </a:solidFill>
          <a:uFillTx/>
          <a:latin typeface="+mn-lt"/>
          <a:ea typeface="+mn-ea"/>
          <a:cs typeface="+mn-cs"/>
          <a:sym typeface="Helvetica Neue"/>
        </a:defRPr>
      </a:lvl1pPr>
      <a:lvl2pPr marL="1219200" marR="203200" indent="-406400" algn="l" defTabSz="2438338" rtl="0" latinLnBrk="0">
        <a:lnSpc>
          <a:spcPct val="90000"/>
        </a:lnSpc>
        <a:spcBef>
          <a:spcPts val="3200"/>
        </a:spcBef>
        <a:spcAft>
          <a:spcPts val="0"/>
        </a:spcAft>
        <a:buClrTx/>
        <a:buSzPct val="123000"/>
        <a:buFontTx/>
        <a:buChar char="•"/>
        <a:tabLst/>
        <a:defRPr b="0" baseline="0" cap="none" i="0" spc="0" strike="noStrike" sz="3200" u="none">
          <a:solidFill>
            <a:srgbClr val="000000"/>
          </a:solidFill>
          <a:uFillTx/>
          <a:latin typeface="+mn-lt"/>
          <a:ea typeface="+mn-ea"/>
          <a:cs typeface="+mn-cs"/>
          <a:sym typeface="Helvetica Neue"/>
        </a:defRPr>
      </a:lvl2pPr>
      <a:lvl3pPr marL="1828800" marR="203200" indent="-406400" algn="l" defTabSz="2438338" rtl="0" latinLnBrk="0">
        <a:lnSpc>
          <a:spcPct val="90000"/>
        </a:lnSpc>
        <a:spcBef>
          <a:spcPts val="3200"/>
        </a:spcBef>
        <a:spcAft>
          <a:spcPts val="0"/>
        </a:spcAft>
        <a:buClrTx/>
        <a:buSzPct val="123000"/>
        <a:buFontTx/>
        <a:buChar char="•"/>
        <a:tabLst/>
        <a:defRPr b="0" baseline="0" cap="none" i="0" spc="0" strike="noStrike" sz="3200" u="none">
          <a:solidFill>
            <a:srgbClr val="000000"/>
          </a:solidFill>
          <a:uFillTx/>
          <a:latin typeface="+mn-lt"/>
          <a:ea typeface="+mn-ea"/>
          <a:cs typeface="+mn-cs"/>
          <a:sym typeface="Helvetica Neue"/>
        </a:defRPr>
      </a:lvl3pPr>
      <a:lvl4pPr marL="2438400" marR="203200" indent="-406400" algn="l" defTabSz="2438338" rtl="0" latinLnBrk="0">
        <a:lnSpc>
          <a:spcPct val="90000"/>
        </a:lnSpc>
        <a:spcBef>
          <a:spcPts val="3200"/>
        </a:spcBef>
        <a:spcAft>
          <a:spcPts val="0"/>
        </a:spcAft>
        <a:buClrTx/>
        <a:buSzPct val="123000"/>
        <a:buFontTx/>
        <a:buChar char="•"/>
        <a:tabLst/>
        <a:defRPr b="0" baseline="0" cap="none" i="0" spc="0" strike="noStrike" sz="3200" u="none">
          <a:solidFill>
            <a:srgbClr val="000000"/>
          </a:solidFill>
          <a:uFillTx/>
          <a:latin typeface="+mn-lt"/>
          <a:ea typeface="+mn-ea"/>
          <a:cs typeface="+mn-cs"/>
          <a:sym typeface="Helvetica Neue"/>
        </a:defRPr>
      </a:lvl4pPr>
      <a:lvl5pPr marL="3048000" marR="203200" indent="-406400" algn="l" defTabSz="2438338" rtl="0" latinLnBrk="0">
        <a:lnSpc>
          <a:spcPct val="90000"/>
        </a:lnSpc>
        <a:spcBef>
          <a:spcPts val="3200"/>
        </a:spcBef>
        <a:spcAft>
          <a:spcPts val="0"/>
        </a:spcAft>
        <a:buClrTx/>
        <a:buSzPct val="123000"/>
        <a:buFontTx/>
        <a:buChar char="•"/>
        <a:tabLst/>
        <a:defRPr b="0" baseline="0" cap="none" i="0" spc="0" strike="noStrike" sz="3200" u="none">
          <a:solidFill>
            <a:srgbClr val="000000"/>
          </a:solidFill>
          <a:uFillTx/>
          <a:latin typeface="+mn-lt"/>
          <a:ea typeface="+mn-ea"/>
          <a:cs typeface="+mn-cs"/>
          <a:sym typeface="Helvetica Neue"/>
        </a:defRPr>
      </a:lvl5pPr>
      <a:lvl6pPr marL="3657600" marR="203200" indent="-406400" algn="l" defTabSz="2438338" rtl="0" latinLnBrk="0">
        <a:lnSpc>
          <a:spcPct val="90000"/>
        </a:lnSpc>
        <a:spcBef>
          <a:spcPts val="3200"/>
        </a:spcBef>
        <a:spcAft>
          <a:spcPts val="0"/>
        </a:spcAft>
        <a:buClrTx/>
        <a:buSzPct val="123000"/>
        <a:buFontTx/>
        <a:buChar char="•"/>
        <a:tabLst/>
        <a:defRPr b="0" baseline="0" cap="none" i="0" spc="0" strike="noStrike" sz="3200" u="none">
          <a:solidFill>
            <a:srgbClr val="000000"/>
          </a:solidFill>
          <a:uFillTx/>
          <a:latin typeface="+mn-lt"/>
          <a:ea typeface="+mn-ea"/>
          <a:cs typeface="+mn-cs"/>
          <a:sym typeface="Helvetica Neue"/>
        </a:defRPr>
      </a:lvl6pPr>
      <a:lvl7pPr marL="4267200" marR="203200" indent="-406400" algn="l" defTabSz="2438338" rtl="0" latinLnBrk="0">
        <a:lnSpc>
          <a:spcPct val="90000"/>
        </a:lnSpc>
        <a:spcBef>
          <a:spcPts val="3200"/>
        </a:spcBef>
        <a:spcAft>
          <a:spcPts val="0"/>
        </a:spcAft>
        <a:buClrTx/>
        <a:buSzPct val="123000"/>
        <a:buFontTx/>
        <a:buChar char="•"/>
        <a:tabLst/>
        <a:defRPr b="0" baseline="0" cap="none" i="0" spc="0" strike="noStrike" sz="3200" u="none">
          <a:solidFill>
            <a:srgbClr val="000000"/>
          </a:solidFill>
          <a:uFillTx/>
          <a:latin typeface="+mn-lt"/>
          <a:ea typeface="+mn-ea"/>
          <a:cs typeface="+mn-cs"/>
          <a:sym typeface="Helvetica Neue"/>
        </a:defRPr>
      </a:lvl7pPr>
      <a:lvl8pPr marL="4876800" marR="203200" indent="-406400" algn="l" defTabSz="2438338" rtl="0" latinLnBrk="0">
        <a:lnSpc>
          <a:spcPct val="90000"/>
        </a:lnSpc>
        <a:spcBef>
          <a:spcPts val="3200"/>
        </a:spcBef>
        <a:spcAft>
          <a:spcPts val="0"/>
        </a:spcAft>
        <a:buClrTx/>
        <a:buSzPct val="123000"/>
        <a:buFontTx/>
        <a:buChar char="•"/>
        <a:tabLst/>
        <a:defRPr b="0" baseline="0" cap="none" i="0" spc="0" strike="noStrike" sz="3200" u="none">
          <a:solidFill>
            <a:srgbClr val="000000"/>
          </a:solidFill>
          <a:uFillTx/>
          <a:latin typeface="+mn-lt"/>
          <a:ea typeface="+mn-ea"/>
          <a:cs typeface="+mn-cs"/>
          <a:sym typeface="Helvetica Neue"/>
        </a:defRPr>
      </a:lvl8pPr>
      <a:lvl9pPr marL="5486400" marR="203200" indent="-406400" algn="l" defTabSz="2438338" rtl="0" latinLnBrk="0">
        <a:lnSpc>
          <a:spcPct val="90000"/>
        </a:lnSpc>
        <a:spcBef>
          <a:spcPts val="3200"/>
        </a:spcBef>
        <a:spcAft>
          <a:spcPts val="0"/>
        </a:spcAft>
        <a:buClrTx/>
        <a:buSzPct val="123000"/>
        <a:buFontTx/>
        <a:buChar char="•"/>
        <a:tabLst/>
        <a:defRPr b="0" baseline="0" cap="none" i="0" spc="0" strike="noStrike" sz="32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contact@lightm.xyz" TargetMode="External"/><Relationship Id="rId3"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5.tif"/><Relationship Id="rId8" Type="http://schemas.openxmlformats.org/officeDocument/2006/relationships/image" Target="../media/image6.tif"/><Relationship Id="rId9"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Lightm"/>
          <p:cNvSpPr txBox="1"/>
          <p:nvPr>
            <p:ph type="ctrTitle"/>
          </p:nvPr>
        </p:nvSpPr>
        <p:spPr>
          <a:prstGeom prst="rect">
            <a:avLst/>
          </a:prstGeom>
        </p:spPr>
        <p:txBody>
          <a:bodyPr/>
          <a:lstStyle/>
          <a:p>
            <a:pPr/>
            <a:r>
              <a:t>Lightm</a:t>
            </a:r>
          </a:p>
        </p:txBody>
      </p:sp>
      <p:sp>
        <p:nvSpPr>
          <p:cNvPr id="152" name="Next Generation NFT Platform"/>
          <p:cNvSpPr txBox="1"/>
          <p:nvPr>
            <p:ph type="subTitle" sz="quarter" idx="1"/>
          </p:nvPr>
        </p:nvSpPr>
        <p:spPr>
          <a:prstGeom prst="rect">
            <a:avLst/>
          </a:prstGeom>
        </p:spPr>
        <p:txBody>
          <a:bodyPr/>
          <a:lstStyle/>
          <a:p>
            <a:pPr/>
            <a:r>
              <a:t>Next Generation NFT Platform</a:t>
            </a:r>
          </a:p>
        </p:txBody>
      </p:sp>
      <p:pic>
        <p:nvPicPr>
          <p:cNvPr id="153" name="Lightm.png" descr="Lightm.png"/>
          <p:cNvPicPr>
            <a:picLocks noChangeAspect="1"/>
          </p:cNvPicPr>
          <p:nvPr/>
        </p:nvPicPr>
        <p:blipFill>
          <a:blip r:embed="rId2">
            <a:extLst/>
          </a:blip>
          <a:stretch>
            <a:fillRect/>
          </a:stretch>
        </p:blipFill>
        <p:spPr>
          <a:xfrm>
            <a:off x="16391365" y="-1762400"/>
            <a:ext cx="16995029" cy="1699502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What is next generation NFT?"/>
          <p:cNvSpPr txBox="1"/>
          <p:nvPr>
            <p:ph type="title"/>
          </p:nvPr>
        </p:nvSpPr>
        <p:spPr>
          <a:prstGeom prst="rect">
            <a:avLst/>
          </a:prstGeom>
        </p:spPr>
        <p:txBody>
          <a:bodyPr/>
          <a:lstStyle/>
          <a:p>
            <a:pPr/>
            <a:r>
              <a:t>What is next generation NFT?</a:t>
            </a:r>
          </a:p>
        </p:txBody>
      </p:sp>
      <p:sp>
        <p:nvSpPr>
          <p:cNvPr id="245" name="Deficiency of RMRK…"/>
          <p:cNvSpPr txBox="1"/>
          <p:nvPr/>
        </p:nvSpPr>
        <p:spPr>
          <a:xfrm>
            <a:off x="1332114" y="3318626"/>
            <a:ext cx="13464975" cy="8597674"/>
          </a:xfrm>
          <a:prstGeom prst="rect">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Deficiency of RMRK</a:t>
            </a:r>
          </a:p>
          <a:p>
            <a:pPr marL="203200" marR="203200" algn="l">
              <a:lnSpc>
                <a:spcPct val="90000"/>
              </a:lnSpc>
              <a:spcBef>
                <a:spcPts val="3200"/>
              </a:spcBef>
              <a:defRPr sz="3200">
                <a:solidFill>
                  <a:srgbClr val="000000"/>
                </a:solidFill>
              </a:defRPr>
            </a:pPr>
            <a:r>
              <a:t>RMRK has compromised the contract implementation, and they have provided two countermeasures:</a:t>
            </a:r>
          </a:p>
          <a:p>
            <a:pPr marL="203200" marR="203200" algn="l">
              <a:lnSpc>
                <a:spcPct val="90000"/>
              </a:lnSpc>
              <a:spcBef>
                <a:spcPts val="3200"/>
              </a:spcBef>
              <a:defRPr sz="3200">
                <a:solidFill>
                  <a:srgbClr val="000000"/>
                </a:solidFill>
              </a:defRPr>
            </a:pPr>
            <a:r>
              <a:t>- </a:t>
            </a:r>
            <a:r>
              <a:rPr b="1"/>
              <a:t>Use separate contracts to provide full functionality.</a:t>
            </a:r>
            <a:r>
              <a:t> This actually brings a </a:t>
            </a:r>
            <a:r>
              <a:rPr b="1"/>
              <a:t>higher level of understanding complexity</a:t>
            </a:r>
            <a:r>
              <a:t> to the developer, as well as the inefficiency brought about by the compromise mechanism itself.</a:t>
            </a:r>
          </a:p>
          <a:p>
            <a:pPr marL="203200" marR="203200" algn="l">
              <a:lnSpc>
                <a:spcPct val="90000"/>
              </a:lnSpc>
              <a:spcBef>
                <a:spcPts val="3200"/>
              </a:spcBef>
              <a:defRPr sz="3200">
                <a:solidFill>
                  <a:srgbClr val="000000"/>
                </a:solidFill>
              </a:defRPr>
            </a:pPr>
            <a:r>
              <a:t>- </a:t>
            </a:r>
            <a:r>
              <a:rPr b="1"/>
              <a:t>Use a consolidated contract that provides full functionality.</a:t>
            </a:r>
            <a:r>
              <a:t> But this also requires a </a:t>
            </a:r>
            <a:r>
              <a:rPr b="1"/>
              <a:t>functional compromise</a:t>
            </a:r>
            <a:r>
              <a:t> to reduce the size of the contract, that is, it still cannot handle the need for more custom logic (in this case, the size of the contract will still exceed the limit).</a:t>
            </a:r>
          </a:p>
        </p:txBody>
      </p:sp>
      <p:pic>
        <p:nvPicPr>
          <p:cNvPr id="246" name="图像" descr="图像"/>
          <p:cNvPicPr>
            <a:picLocks noChangeAspect="1"/>
          </p:cNvPicPr>
          <p:nvPr/>
        </p:nvPicPr>
        <p:blipFill>
          <a:blip r:embed="rId2">
            <a:extLst/>
          </a:blip>
          <a:stretch>
            <a:fillRect/>
          </a:stretch>
        </p:blipFill>
        <p:spPr>
          <a:xfrm>
            <a:off x="15448466" y="5230019"/>
            <a:ext cx="8488690" cy="4774889"/>
          </a:xfrm>
          <a:prstGeom prst="rect">
            <a:avLst/>
          </a:prstGeom>
          <a:ln w="25400">
            <a:miter lim="400000"/>
          </a:ln>
          <a:effectLst>
            <a:outerShdw sx="100000" sy="100000" kx="0" ky="0" algn="b" rotWithShape="0" blurRad="254000" dist="127000" dir="5400000">
              <a:srgbClr val="000000">
                <a:alpha val="70000"/>
              </a:srgbClr>
            </a:outerShdw>
          </a:effectLst>
        </p:spPr>
      </p:pic>
      <p:pic>
        <p:nvPicPr>
          <p:cNvPr id="247" name="Lightm.png" descr="Lightm.png"/>
          <p:cNvPicPr>
            <a:picLocks noChangeAspect="1"/>
          </p:cNvPicPr>
          <p:nvPr/>
        </p:nvPicPr>
        <p:blipFill>
          <a:blip r:embed="rId3">
            <a:extLst/>
          </a:blip>
          <a:stretch>
            <a:fillRect/>
          </a:stretch>
        </p:blipFill>
        <p:spPr>
          <a:xfrm>
            <a:off x="22861658" y="199137"/>
            <a:ext cx="1420464" cy="142046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What is next generation NFT?"/>
          <p:cNvSpPr txBox="1"/>
          <p:nvPr>
            <p:ph type="title"/>
          </p:nvPr>
        </p:nvSpPr>
        <p:spPr>
          <a:prstGeom prst="rect">
            <a:avLst/>
          </a:prstGeom>
        </p:spPr>
        <p:txBody>
          <a:bodyPr/>
          <a:lstStyle/>
          <a:p>
            <a:pPr/>
            <a:r>
              <a:t>What is next generation NFT?</a:t>
            </a:r>
          </a:p>
        </p:txBody>
      </p:sp>
      <p:sp>
        <p:nvSpPr>
          <p:cNvPr id="250" name="Targeted optimization…"/>
          <p:cNvSpPr txBox="1"/>
          <p:nvPr/>
        </p:nvSpPr>
        <p:spPr>
          <a:xfrm>
            <a:off x="1226784" y="3012989"/>
            <a:ext cx="14899555" cy="9989728"/>
          </a:xfrm>
          <a:prstGeom prst="rect">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Targeted optimization</a:t>
            </a:r>
          </a:p>
          <a:p>
            <a:pPr marL="203200" marR="203200" algn="l">
              <a:lnSpc>
                <a:spcPct val="90000"/>
              </a:lnSpc>
              <a:spcBef>
                <a:spcPts val="3200"/>
              </a:spcBef>
              <a:defRPr sz="3200">
                <a:solidFill>
                  <a:srgbClr val="000000"/>
                </a:solidFill>
              </a:defRPr>
            </a:pPr>
            <a:r>
              <a:t>We disagree with RMRK's compromise, because there could have been a BETTER choice.</a:t>
            </a:r>
          </a:p>
          <a:p>
            <a:pPr marL="203200" marR="203200" algn="l">
              <a:lnSpc>
                <a:spcPct val="90000"/>
              </a:lnSpc>
              <a:spcBef>
                <a:spcPts val="3200"/>
              </a:spcBef>
              <a:defRPr sz="3200">
                <a:solidFill>
                  <a:srgbClr val="000000"/>
                </a:solidFill>
              </a:defRPr>
            </a:pPr>
            <a:r>
              <a:rPr b="1"/>
              <a:t>Lightm choose to use EIP-2535 to refactor RMRK evm implementation code.</a:t>
            </a:r>
            <a:r>
              <a:t> EIP-2535 provides the following benefits:</a:t>
            </a:r>
          </a:p>
          <a:p>
            <a:pPr marL="203200" marR="203200" algn="l">
              <a:lnSpc>
                <a:spcPct val="90000"/>
              </a:lnSpc>
              <a:spcBef>
                <a:spcPts val="3200"/>
              </a:spcBef>
              <a:defRPr sz="3200">
                <a:solidFill>
                  <a:srgbClr val="000000"/>
                </a:solidFill>
              </a:defRPr>
            </a:pPr>
            <a:r>
              <a:t>One of the core capabilities of EIP-2535 is to </a:t>
            </a:r>
            <a:r>
              <a:rPr b="1"/>
              <a:t>allow unlimited contract size</a:t>
            </a:r>
            <a:r>
              <a:t>. Lightm optimizes RMRK based on EIP-2535 to perfectly solve the native RMRK implementation disadvantages.</a:t>
            </a:r>
          </a:p>
          <a:p>
            <a:pPr marL="203200" marR="203200" algn="l">
              <a:lnSpc>
                <a:spcPct val="90000"/>
              </a:lnSpc>
              <a:spcBef>
                <a:spcPts val="3200"/>
              </a:spcBef>
              <a:defRPr sz="3200">
                <a:solidFill>
                  <a:srgbClr val="000000"/>
                </a:solidFill>
              </a:defRPr>
            </a:pPr>
            <a:r>
              <a:t>In addition, Lightm can passively enjoy other advantages brought by EIP-2535:</a:t>
            </a:r>
          </a:p>
          <a:p>
            <a:pPr lvl="1" marL="203200" marR="203200" algn="l">
              <a:lnSpc>
                <a:spcPct val="90000"/>
              </a:lnSpc>
              <a:spcBef>
                <a:spcPts val="3200"/>
              </a:spcBef>
              <a:defRPr sz="3200">
                <a:solidFill>
                  <a:srgbClr val="000000"/>
                </a:solidFill>
              </a:defRPr>
            </a:pPr>
            <a:r>
              <a:t>- EIP-2535 is based on the function multiplexing capability of Delegatecall, which can </a:t>
            </a:r>
            <a:r>
              <a:rPr b="1"/>
              <a:t>effectively reduce unnecessary redundant contract deployment costs</a:t>
            </a:r>
            <a:r>
              <a:t>.</a:t>
            </a:r>
          </a:p>
          <a:p>
            <a:pPr lvl="1" marL="203200" marR="203200" algn="l">
              <a:lnSpc>
                <a:spcPct val="90000"/>
              </a:lnSpc>
              <a:spcBef>
                <a:spcPts val="3200"/>
              </a:spcBef>
              <a:defRPr sz="3200">
                <a:solidFill>
                  <a:srgbClr val="000000"/>
                </a:solidFill>
              </a:defRPr>
            </a:pPr>
            <a:r>
              <a:t>- EIP-2535 </a:t>
            </a:r>
            <a:r>
              <a:rPr b="1"/>
              <a:t>native support upgradable contract</a:t>
            </a:r>
            <a:r>
              <a:t>. Upgradable contracts are indeed a double-edged sword, but they are also </a:t>
            </a:r>
            <a:r>
              <a:rPr b="1"/>
              <a:t>optional</a:t>
            </a:r>
            <a:r>
              <a:t>.</a:t>
            </a:r>
          </a:p>
        </p:txBody>
      </p:sp>
      <p:pic>
        <p:nvPicPr>
          <p:cNvPr id="251" name="Lightm.png" descr="Lightm.png"/>
          <p:cNvPicPr>
            <a:picLocks noChangeAspect="1"/>
          </p:cNvPicPr>
          <p:nvPr/>
        </p:nvPicPr>
        <p:blipFill>
          <a:blip r:embed="rId2">
            <a:extLst/>
          </a:blip>
          <a:stretch>
            <a:fillRect/>
          </a:stretch>
        </p:blipFill>
        <p:spPr>
          <a:xfrm>
            <a:off x="22861658" y="199137"/>
            <a:ext cx="1420464" cy="1420463"/>
          </a:xfrm>
          <a:prstGeom prst="rect">
            <a:avLst/>
          </a:prstGeom>
          <a:ln w="12700">
            <a:miter lim="400000"/>
          </a:ln>
        </p:spPr>
      </p:pic>
      <p:sp>
        <p:nvSpPr>
          <p:cNvPr id="252" name="Infinite contract size…"/>
          <p:cNvSpPr/>
          <p:nvPr/>
        </p:nvSpPr>
        <p:spPr>
          <a:xfrm>
            <a:off x="16402200" y="2975310"/>
            <a:ext cx="6789152" cy="2707666"/>
          </a:xfrm>
          <a:prstGeom prst="roundRect">
            <a:avLst>
              <a:gd name="adj" fmla="val 5933"/>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algn="l" defTabSz="825500">
              <a:defRPr b="1" sz="3600">
                <a:solidFill>
                  <a:srgbClr val="000000"/>
                </a:solidFill>
              </a:defRPr>
            </a:pPr>
            <a:r>
              <a:t>Infinite contract size</a:t>
            </a:r>
          </a:p>
          <a:p>
            <a:pPr marL="203200" marR="203200" algn="l">
              <a:lnSpc>
                <a:spcPct val="90000"/>
              </a:lnSpc>
              <a:spcBef>
                <a:spcPts val="3200"/>
              </a:spcBef>
              <a:defRPr sz="3200">
                <a:solidFill>
                  <a:srgbClr val="000000"/>
                </a:solidFill>
              </a:defRPr>
            </a:pPr>
            <a:r>
              <a:t>No more fretting about functional complexity</a:t>
            </a:r>
          </a:p>
        </p:txBody>
      </p:sp>
      <p:sp>
        <p:nvSpPr>
          <p:cNvPr id="253" name="More economical…"/>
          <p:cNvSpPr/>
          <p:nvPr/>
        </p:nvSpPr>
        <p:spPr>
          <a:xfrm>
            <a:off x="16402200" y="5893567"/>
            <a:ext cx="6789152" cy="2707666"/>
          </a:xfrm>
          <a:prstGeom prst="roundRect">
            <a:avLst>
              <a:gd name="adj" fmla="val 5933"/>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algn="l" defTabSz="825500">
              <a:defRPr b="1" sz="3600">
                <a:solidFill>
                  <a:srgbClr val="000000"/>
                </a:solidFill>
              </a:defRPr>
            </a:pPr>
            <a:r>
              <a:t>More economical</a:t>
            </a:r>
          </a:p>
          <a:p>
            <a:pPr marL="203200" marR="203200" algn="l">
              <a:lnSpc>
                <a:spcPct val="90000"/>
              </a:lnSpc>
              <a:spcBef>
                <a:spcPts val="3200"/>
              </a:spcBef>
              <a:defRPr sz="3200">
                <a:solidFill>
                  <a:srgbClr val="000000"/>
                </a:solidFill>
              </a:defRPr>
            </a:pPr>
            <a:r>
              <a:t>Save gas that should never be wasted</a:t>
            </a:r>
          </a:p>
        </p:txBody>
      </p:sp>
      <p:sp>
        <p:nvSpPr>
          <p:cNvPr id="254" name="Optional upgradable…"/>
          <p:cNvSpPr/>
          <p:nvPr/>
        </p:nvSpPr>
        <p:spPr>
          <a:xfrm>
            <a:off x="16402200" y="8811824"/>
            <a:ext cx="6789152" cy="2707666"/>
          </a:xfrm>
          <a:prstGeom prst="roundRect">
            <a:avLst>
              <a:gd name="adj" fmla="val 5933"/>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algn="l" defTabSz="825500">
              <a:defRPr b="1" sz="3600">
                <a:solidFill>
                  <a:srgbClr val="000000"/>
                </a:solidFill>
              </a:defRPr>
            </a:pPr>
            <a:r>
              <a:t>Optional upgradable</a:t>
            </a:r>
          </a:p>
          <a:p>
            <a:pPr marL="203200" marR="203200" algn="l">
              <a:lnSpc>
                <a:spcPct val="90000"/>
              </a:lnSpc>
              <a:spcBef>
                <a:spcPts val="3200"/>
              </a:spcBef>
              <a:defRPr sz="3200">
                <a:solidFill>
                  <a:srgbClr val="000000"/>
                </a:solidFill>
              </a:defRPr>
            </a:pPr>
            <a:r>
              <a:t>Optional upgradable contract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ummary"/>
          <p:cNvSpPr txBox="1"/>
          <p:nvPr>
            <p:ph type="title"/>
          </p:nvPr>
        </p:nvSpPr>
        <p:spPr>
          <a:prstGeom prst="rect">
            <a:avLst/>
          </a:prstGeom>
        </p:spPr>
        <p:txBody>
          <a:bodyPr/>
          <a:lstStyle/>
          <a:p>
            <a:pPr/>
            <a:r>
              <a:t>Summary</a:t>
            </a:r>
          </a:p>
        </p:txBody>
      </p:sp>
      <p:sp>
        <p:nvSpPr>
          <p:cNvPr id="257" name="Current situation of NFT…"/>
          <p:cNvSpPr txBox="1"/>
          <p:nvPr/>
        </p:nvSpPr>
        <p:spPr>
          <a:xfrm>
            <a:off x="1332114" y="3381645"/>
            <a:ext cx="21220684" cy="8376865"/>
          </a:xfrm>
          <a:prstGeom prst="rect">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Current situation of NFT</a:t>
            </a:r>
          </a:p>
          <a:p>
            <a:pPr lvl="1" marL="203200" marR="203200" algn="l">
              <a:lnSpc>
                <a:spcPct val="90000"/>
              </a:lnSpc>
              <a:spcBef>
                <a:spcPts val="3200"/>
              </a:spcBef>
              <a:defRPr sz="3200">
                <a:solidFill>
                  <a:srgbClr val="000000"/>
                </a:solidFill>
              </a:defRPr>
            </a:pPr>
            <a:r>
              <a:t>Most of the NFT is mainly used for trading speculation purposes</a:t>
            </a:r>
          </a:p>
          <a:p>
            <a:pPr lvl="1" marL="203200" marR="203200" algn="l">
              <a:lnSpc>
                <a:spcPct val="90000"/>
              </a:lnSpc>
              <a:spcBef>
                <a:spcPts val="3200"/>
              </a:spcBef>
              <a:defRPr sz="3200">
                <a:solidFill>
                  <a:srgbClr val="000000"/>
                </a:solidFill>
              </a:defRPr>
            </a:pPr>
            <a:r>
              <a:t>NFT lacks sufficient fineness</a:t>
            </a:r>
          </a:p>
          <a:p>
            <a:pPr lvl="1" marL="203200" marR="203200" algn="l">
              <a:lnSpc>
                <a:spcPct val="90000"/>
              </a:lnSpc>
              <a:spcBef>
                <a:spcPts val="3200"/>
              </a:spcBef>
              <a:defRPr sz="3200">
                <a:solidFill>
                  <a:srgbClr val="000000"/>
                </a:solidFill>
              </a:defRPr>
            </a:pPr>
            <a:r>
              <a:t>NFT does not form a network of on-chain relationships</a:t>
            </a:r>
          </a:p>
          <a:p>
            <a:pPr indent="152400" algn="l" defTabSz="825500">
              <a:defRPr b="1" sz="5500">
                <a:solidFill>
                  <a:srgbClr val="000000"/>
                </a:solidFill>
              </a:defRPr>
            </a:pPr>
          </a:p>
          <a:p>
            <a:pPr indent="152400" algn="l" defTabSz="825500">
              <a:defRPr b="1" sz="5500">
                <a:solidFill>
                  <a:srgbClr val="000000"/>
                </a:solidFill>
              </a:defRPr>
            </a:pPr>
            <a:r>
              <a:t>Reason</a:t>
            </a:r>
          </a:p>
          <a:p>
            <a:pPr marL="203200" marR="203200" algn="l">
              <a:lnSpc>
                <a:spcPct val="90000"/>
              </a:lnSpc>
              <a:spcBef>
                <a:spcPts val="3200"/>
              </a:spcBef>
              <a:defRPr sz="3200">
                <a:solidFill>
                  <a:srgbClr val="000000"/>
                </a:solidFill>
              </a:defRPr>
            </a:pPr>
            <a:r>
              <a:t>ERC721 was a very basic and old (2018-1) NFT technical standard, no general advanced features are provided.</a:t>
            </a:r>
          </a:p>
        </p:txBody>
      </p:sp>
      <p:pic>
        <p:nvPicPr>
          <p:cNvPr id="258" name="Lightm.png" descr="Lightm.png"/>
          <p:cNvPicPr>
            <a:picLocks noChangeAspect="1"/>
          </p:cNvPicPr>
          <p:nvPr/>
        </p:nvPicPr>
        <p:blipFill>
          <a:blip r:embed="rId2">
            <a:extLst/>
          </a:blip>
          <a:stretch>
            <a:fillRect/>
          </a:stretch>
        </p:blipFill>
        <p:spPr>
          <a:xfrm>
            <a:off x="22861658" y="199137"/>
            <a:ext cx="1420464" cy="142046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ummary"/>
          <p:cNvSpPr txBox="1"/>
          <p:nvPr>
            <p:ph type="title"/>
          </p:nvPr>
        </p:nvSpPr>
        <p:spPr>
          <a:prstGeom prst="rect">
            <a:avLst/>
          </a:prstGeom>
        </p:spPr>
        <p:txBody>
          <a:bodyPr/>
          <a:lstStyle/>
          <a:p>
            <a:pPr/>
            <a:r>
              <a:t>Summary</a:t>
            </a:r>
          </a:p>
        </p:txBody>
      </p:sp>
      <p:sp>
        <p:nvSpPr>
          <p:cNvPr id="261" name="Lightm’s view of next generation NFT:…"/>
          <p:cNvSpPr txBox="1"/>
          <p:nvPr/>
        </p:nvSpPr>
        <p:spPr>
          <a:xfrm>
            <a:off x="1034321" y="2995434"/>
            <a:ext cx="8477868" cy="83931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marL="203200" marR="203200" algn="l">
              <a:lnSpc>
                <a:spcPct val="90000"/>
              </a:lnSpc>
              <a:spcBef>
                <a:spcPts val="3200"/>
              </a:spcBef>
              <a:defRPr sz="3200">
                <a:solidFill>
                  <a:srgbClr val="000000"/>
                </a:solidFill>
              </a:defRPr>
            </a:pPr>
            <a:r>
              <a:t>Lightm’s view of next generation NFT: </a:t>
            </a:r>
          </a:p>
          <a:p>
            <a:pPr lvl="1" marL="1219200" marR="203200" indent="-406400" algn="l">
              <a:lnSpc>
                <a:spcPct val="90000"/>
              </a:lnSpc>
              <a:spcBef>
                <a:spcPts val="3200"/>
              </a:spcBef>
              <a:buSzPct val="123000"/>
              <a:buChar char="-"/>
              <a:defRPr sz="3200">
                <a:solidFill>
                  <a:srgbClr val="000000"/>
                </a:solidFill>
              </a:defRPr>
            </a:pPr>
            <a:r>
              <a:t>Led by RMRK, forward compatible with ERC721 composability NFT standard</a:t>
            </a:r>
          </a:p>
          <a:p>
            <a:pPr lvl="1" marL="1219200" marR="203200" indent="-406400" algn="l">
              <a:lnSpc>
                <a:spcPct val="90000"/>
              </a:lnSpc>
              <a:spcBef>
                <a:spcPts val="3200"/>
              </a:spcBef>
              <a:buSzPct val="123000"/>
              <a:buChar char="-"/>
              <a:defRPr sz="3200">
                <a:solidFill>
                  <a:srgbClr val="000000"/>
                </a:solidFill>
              </a:defRPr>
            </a:pPr>
            <a:r>
              <a:t>Developer- and creator-friendly development processes and interaction models</a:t>
            </a:r>
          </a:p>
          <a:p>
            <a:pPr lvl="1" marL="1219200" marR="203200" indent="-406400" algn="l">
              <a:lnSpc>
                <a:spcPct val="90000"/>
              </a:lnSpc>
              <a:spcBef>
                <a:spcPts val="3200"/>
              </a:spcBef>
              <a:buSzPct val="123000"/>
              <a:buChar char="-"/>
              <a:defRPr sz="3200">
                <a:solidFill>
                  <a:srgbClr val="000000"/>
                </a:solidFill>
              </a:defRPr>
            </a:pPr>
            <a:r>
              <a:t>Reduce the need for centralized indexing and pursue efficiency on the basis of ensuring decentralization</a:t>
            </a:r>
          </a:p>
          <a:p>
            <a:pPr lvl="1" marL="1219200" marR="203200" indent="-406400" algn="l">
              <a:lnSpc>
                <a:spcPct val="90000"/>
              </a:lnSpc>
              <a:spcBef>
                <a:spcPts val="3200"/>
              </a:spcBef>
              <a:buSzPct val="123000"/>
              <a:buChar char="-"/>
              <a:defRPr sz="3200">
                <a:solidFill>
                  <a:srgbClr val="000000"/>
                </a:solidFill>
              </a:defRPr>
            </a:pPr>
            <a:r>
              <a:t>Make more effective progress on application</a:t>
            </a:r>
          </a:p>
        </p:txBody>
      </p:sp>
      <p:pic>
        <p:nvPicPr>
          <p:cNvPr id="262" name="Lightm.png" descr="Lightm.png"/>
          <p:cNvPicPr>
            <a:picLocks noChangeAspect="1"/>
          </p:cNvPicPr>
          <p:nvPr/>
        </p:nvPicPr>
        <p:blipFill>
          <a:blip r:embed="rId2">
            <a:extLst/>
          </a:blip>
          <a:stretch>
            <a:fillRect/>
          </a:stretch>
        </p:blipFill>
        <p:spPr>
          <a:xfrm>
            <a:off x="22861658" y="199137"/>
            <a:ext cx="1420464" cy="1420463"/>
          </a:xfrm>
          <a:prstGeom prst="rect">
            <a:avLst/>
          </a:prstGeom>
          <a:ln w="12700">
            <a:miter lim="400000"/>
          </a:ln>
        </p:spPr>
      </p:pic>
      <p:sp>
        <p:nvSpPr>
          <p:cNvPr id="263" name="Composability…"/>
          <p:cNvSpPr/>
          <p:nvPr/>
        </p:nvSpPr>
        <p:spPr>
          <a:xfrm>
            <a:off x="9977042" y="3006752"/>
            <a:ext cx="6768991" cy="4122152"/>
          </a:xfrm>
          <a:prstGeom prst="roundRect">
            <a:avLst>
              <a:gd name="adj" fmla="val 3897"/>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Composability</a:t>
            </a:r>
          </a:p>
          <a:p>
            <a:pPr marL="203200" marR="203200" algn="l">
              <a:lnSpc>
                <a:spcPct val="90000"/>
              </a:lnSpc>
              <a:spcBef>
                <a:spcPts val="3200"/>
              </a:spcBef>
              <a:defRPr sz="3200">
                <a:solidFill>
                  <a:srgbClr val="000000"/>
                </a:solidFill>
              </a:defRPr>
            </a:pPr>
            <a:r>
              <a:t>Taking NFT domain interactivity to a whole new level</a:t>
            </a:r>
          </a:p>
        </p:txBody>
      </p:sp>
      <p:sp>
        <p:nvSpPr>
          <p:cNvPr id="264" name="User-friendly…"/>
          <p:cNvSpPr/>
          <p:nvPr/>
        </p:nvSpPr>
        <p:spPr>
          <a:xfrm>
            <a:off x="16872593" y="3006752"/>
            <a:ext cx="6768990" cy="4122152"/>
          </a:xfrm>
          <a:prstGeom prst="roundRect">
            <a:avLst>
              <a:gd name="adj" fmla="val 3897"/>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User-friendly</a:t>
            </a:r>
          </a:p>
          <a:p>
            <a:pPr marL="203200" marR="203200" algn="l">
              <a:lnSpc>
                <a:spcPct val="90000"/>
              </a:lnSpc>
              <a:spcBef>
                <a:spcPts val="3200"/>
              </a:spcBef>
              <a:defRPr sz="3200">
                <a:solidFill>
                  <a:srgbClr val="000000"/>
                </a:solidFill>
              </a:defRPr>
            </a:pPr>
            <a:r>
              <a:t>Pursue performance while ensuring user friendliness and developer friendliness</a:t>
            </a:r>
          </a:p>
        </p:txBody>
      </p:sp>
      <p:sp>
        <p:nvSpPr>
          <p:cNvPr id="265" name="Decentralized-first…"/>
          <p:cNvSpPr/>
          <p:nvPr/>
        </p:nvSpPr>
        <p:spPr>
          <a:xfrm>
            <a:off x="9977042" y="7255080"/>
            <a:ext cx="6768991" cy="4122152"/>
          </a:xfrm>
          <a:prstGeom prst="roundRect">
            <a:avLst>
              <a:gd name="adj" fmla="val 3725"/>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Decentralized-first</a:t>
            </a:r>
          </a:p>
          <a:p>
            <a:pPr marL="203200" marR="203200" algn="l">
              <a:lnSpc>
                <a:spcPct val="90000"/>
              </a:lnSpc>
              <a:spcBef>
                <a:spcPts val="3200"/>
              </a:spcBef>
              <a:defRPr sz="3200">
                <a:solidFill>
                  <a:srgbClr val="000000"/>
                </a:solidFill>
              </a:defRPr>
            </a:pPr>
            <a:r>
              <a:t>Reduce the need for centralized indexing and pursue efficiency on the basis of ensuring decentralization</a:t>
            </a:r>
          </a:p>
        </p:txBody>
      </p:sp>
      <p:sp>
        <p:nvSpPr>
          <p:cNvPr id="266" name="Practicality…"/>
          <p:cNvSpPr/>
          <p:nvPr/>
        </p:nvSpPr>
        <p:spPr>
          <a:xfrm>
            <a:off x="16872593" y="7255080"/>
            <a:ext cx="6768990" cy="4122152"/>
          </a:xfrm>
          <a:prstGeom prst="roundRect">
            <a:avLst>
              <a:gd name="adj" fmla="val 3725"/>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Practicality</a:t>
            </a:r>
          </a:p>
          <a:p>
            <a:pPr marL="203200" marR="203200" algn="l">
              <a:lnSpc>
                <a:spcPct val="90000"/>
              </a:lnSpc>
              <a:spcBef>
                <a:spcPts val="3200"/>
              </a:spcBef>
              <a:defRPr sz="3200">
                <a:solidFill>
                  <a:srgbClr val="000000"/>
                </a:solidFill>
              </a:defRPr>
            </a:pPr>
            <a:r>
              <a:t>Based on the various application potential brought by composability, more exploration is made in the practical aspect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ort-term plan"/>
          <p:cNvSpPr txBox="1"/>
          <p:nvPr>
            <p:ph type="title"/>
          </p:nvPr>
        </p:nvSpPr>
        <p:spPr>
          <a:prstGeom prst="rect">
            <a:avLst/>
          </a:prstGeom>
        </p:spPr>
        <p:txBody>
          <a:bodyPr/>
          <a:lstStyle/>
          <a:p>
            <a:pPr/>
            <a:r>
              <a:t>Short-term plan</a:t>
            </a:r>
          </a:p>
        </p:txBody>
      </p:sp>
      <p:pic>
        <p:nvPicPr>
          <p:cNvPr id="269" name="Lightm.png" descr="Lightm.png"/>
          <p:cNvPicPr>
            <a:picLocks noChangeAspect="1"/>
          </p:cNvPicPr>
          <p:nvPr/>
        </p:nvPicPr>
        <p:blipFill>
          <a:blip r:embed="rId2">
            <a:extLst/>
          </a:blip>
          <a:stretch>
            <a:fillRect/>
          </a:stretch>
        </p:blipFill>
        <p:spPr>
          <a:xfrm>
            <a:off x="22861658" y="199137"/>
            <a:ext cx="1420464" cy="1420463"/>
          </a:xfrm>
          <a:prstGeom prst="rect">
            <a:avLst/>
          </a:prstGeom>
          <a:ln w="12700">
            <a:miter lim="400000"/>
          </a:ln>
        </p:spPr>
      </p:pic>
      <p:sp>
        <p:nvSpPr>
          <p:cNvPr id="270" name="Provide a reversible migration solution of ERC721 -&gt; Lightm…"/>
          <p:cNvSpPr/>
          <p:nvPr/>
        </p:nvSpPr>
        <p:spPr>
          <a:xfrm>
            <a:off x="1287280" y="3414187"/>
            <a:ext cx="13683152" cy="2154681"/>
          </a:xfrm>
          <a:prstGeom prst="roundRect">
            <a:avLst>
              <a:gd name="adj" fmla="val 4851"/>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marL="152400" marR="152400" algn="l" defTabSz="825500">
              <a:defRPr b="1" sz="3600">
                <a:solidFill>
                  <a:srgbClr val="000000"/>
                </a:solidFill>
              </a:defRPr>
            </a:pPr>
            <a:r>
              <a:t>Provide a reversible migration solution of ERC721 -&gt; Lightm</a:t>
            </a:r>
          </a:p>
          <a:p>
            <a:pPr marL="203200" marR="203200" algn="l">
              <a:lnSpc>
                <a:spcPct val="90000"/>
              </a:lnSpc>
              <a:spcBef>
                <a:spcPts val="3200"/>
              </a:spcBef>
              <a:defRPr sz="3200">
                <a:solidFill>
                  <a:srgbClr val="000000"/>
                </a:solidFill>
              </a:defRPr>
            </a:pPr>
            <a:r>
              <a:t>To help the ERC721 project side attempt to move to composability NFT without worry</a:t>
            </a:r>
          </a:p>
        </p:txBody>
      </p:sp>
      <p:sp>
        <p:nvSpPr>
          <p:cNvPr id="271" name="Provide a AMM trading market…"/>
          <p:cNvSpPr/>
          <p:nvPr/>
        </p:nvSpPr>
        <p:spPr>
          <a:xfrm>
            <a:off x="15185826" y="5740856"/>
            <a:ext cx="8574008" cy="2635654"/>
          </a:xfrm>
          <a:prstGeom prst="roundRect">
            <a:avLst>
              <a:gd name="adj" fmla="val 5166"/>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marL="152400" marR="152400" algn="l" defTabSz="825500">
              <a:defRPr b="1" sz="3600">
                <a:solidFill>
                  <a:srgbClr val="000000"/>
                </a:solidFill>
              </a:defRPr>
            </a:pPr>
            <a:r>
              <a:t>Provide a AMM trading market</a:t>
            </a:r>
          </a:p>
          <a:p>
            <a:pPr marL="203200" marR="203200" algn="l">
              <a:lnSpc>
                <a:spcPct val="90000"/>
              </a:lnSpc>
              <a:spcBef>
                <a:spcPts val="3200"/>
              </a:spcBef>
              <a:defRPr sz="3200">
                <a:solidFill>
                  <a:srgbClr val="000000"/>
                </a:solidFill>
              </a:defRPr>
            </a:pPr>
            <a:r>
              <a:t>There is no denying that trading is an integral part of the NFT, and is currently the most effective way to attract existing users</a:t>
            </a:r>
          </a:p>
        </p:txBody>
      </p:sp>
      <p:sp>
        <p:nvSpPr>
          <p:cNvPr id="272" name="AIGC exploring…"/>
          <p:cNvSpPr/>
          <p:nvPr/>
        </p:nvSpPr>
        <p:spPr>
          <a:xfrm>
            <a:off x="1252170" y="8548498"/>
            <a:ext cx="13683152" cy="3093123"/>
          </a:xfrm>
          <a:prstGeom prst="roundRect">
            <a:avLst>
              <a:gd name="adj" fmla="val 5481"/>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marL="152400" marR="152400" algn="l" defTabSz="825500">
              <a:defRPr b="1" sz="3600">
                <a:solidFill>
                  <a:srgbClr val="000000"/>
                </a:solidFill>
              </a:defRPr>
            </a:pPr>
            <a:r>
              <a:t>AIGC exploring</a:t>
            </a:r>
          </a:p>
          <a:p>
            <a:pPr marL="203200" marR="203200" algn="l">
              <a:lnSpc>
                <a:spcPct val="90000"/>
              </a:lnSpc>
              <a:spcBef>
                <a:spcPts val="3200"/>
              </a:spcBef>
              <a:defRPr sz="3200">
                <a:solidFill>
                  <a:srgbClr val="000000"/>
                </a:solidFill>
              </a:defRPr>
            </a:pPr>
            <a:r>
              <a:t>AIGC can help a large number of ordinary users build their own works, helping to translate user inspiration into real works, we will explore the relevant information about machine learning copyright</a:t>
            </a:r>
          </a:p>
        </p:txBody>
      </p:sp>
      <p:sp>
        <p:nvSpPr>
          <p:cNvPr id="273" name="Continuous optimization of user experience…"/>
          <p:cNvSpPr/>
          <p:nvPr/>
        </p:nvSpPr>
        <p:spPr>
          <a:xfrm>
            <a:off x="1273840" y="5731457"/>
            <a:ext cx="13683152" cy="2654452"/>
          </a:xfrm>
          <a:prstGeom prst="roundRect">
            <a:avLst>
              <a:gd name="adj" fmla="val 3990"/>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marL="152400" marR="152400" algn="l" defTabSz="825500">
              <a:defRPr b="1" sz="3600">
                <a:solidFill>
                  <a:srgbClr val="000000"/>
                </a:solidFill>
              </a:defRPr>
            </a:pPr>
            <a:r>
              <a:t>Continuous optimization of user experience</a:t>
            </a:r>
          </a:p>
          <a:p>
            <a:pPr marL="609600" marR="203200" indent="-406400" algn="l">
              <a:lnSpc>
                <a:spcPct val="90000"/>
              </a:lnSpc>
              <a:spcBef>
                <a:spcPts val="3200"/>
              </a:spcBef>
              <a:buSzPct val="123000"/>
              <a:buChar char="-"/>
              <a:defRPr sz="3200">
                <a:solidFill>
                  <a:srgbClr val="000000"/>
                </a:solidFill>
              </a:defRPr>
            </a:pPr>
            <a:r>
              <a:t>well-documented README for creators and developers</a:t>
            </a:r>
          </a:p>
          <a:p>
            <a:pPr marL="609600" marR="203200" indent="-406400" algn="l">
              <a:lnSpc>
                <a:spcPct val="90000"/>
              </a:lnSpc>
              <a:spcBef>
                <a:spcPts val="3200"/>
              </a:spcBef>
              <a:buSzPct val="123000"/>
              <a:buChar char="-"/>
              <a:defRPr sz="3200">
                <a:solidFill>
                  <a:srgbClr val="000000"/>
                </a:solidFill>
              </a:defRPr>
            </a:pPr>
            <a:r>
              <a:t>Better page performance and a better interactive experience</a:t>
            </a:r>
          </a:p>
        </p:txBody>
      </p:sp>
      <p:sp>
        <p:nvSpPr>
          <p:cNvPr id="274" name="Pursue decentralized autonomy…"/>
          <p:cNvSpPr/>
          <p:nvPr/>
        </p:nvSpPr>
        <p:spPr>
          <a:xfrm>
            <a:off x="15222239" y="8548498"/>
            <a:ext cx="8574007" cy="3093123"/>
          </a:xfrm>
          <a:prstGeom prst="roundRect">
            <a:avLst>
              <a:gd name="adj" fmla="val 3424"/>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marL="152400" marR="152400" algn="l" defTabSz="825500">
              <a:defRPr b="1" sz="3600">
                <a:solidFill>
                  <a:srgbClr val="000000"/>
                </a:solidFill>
              </a:defRPr>
            </a:pPr>
            <a:r>
              <a:t>Pursue decentralized autonomy</a:t>
            </a:r>
          </a:p>
          <a:p>
            <a:pPr marL="203200" marR="203200" algn="l">
              <a:lnSpc>
                <a:spcPct val="90000"/>
              </a:lnSpc>
              <a:spcBef>
                <a:spcPts val="3200"/>
              </a:spcBef>
              <a:defRPr sz="3200">
                <a:solidFill>
                  <a:srgbClr val="000000"/>
                </a:solidFill>
              </a:defRPr>
            </a:pPr>
            <a:r>
              <a:t>We explore the Ve token model similar to Curve and pursue the model from short-term core team maintenance to long-term community autonomy</a:t>
            </a:r>
          </a:p>
        </p:txBody>
      </p:sp>
      <p:sp>
        <p:nvSpPr>
          <p:cNvPr id="275" name="Launch on test net…"/>
          <p:cNvSpPr/>
          <p:nvPr/>
        </p:nvSpPr>
        <p:spPr>
          <a:xfrm>
            <a:off x="15185826" y="3414187"/>
            <a:ext cx="8574008" cy="2154681"/>
          </a:xfrm>
          <a:prstGeom prst="roundRect">
            <a:avLst>
              <a:gd name="adj" fmla="val 6319"/>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marL="152400" marR="152400" algn="l" defTabSz="825500">
              <a:defRPr b="1" sz="3600">
                <a:solidFill>
                  <a:srgbClr val="000000"/>
                </a:solidFill>
              </a:defRPr>
            </a:pPr>
            <a:r>
              <a:t>Launch on test net</a:t>
            </a:r>
          </a:p>
          <a:p>
            <a:pPr marL="203200" marR="203200" algn="l">
              <a:lnSpc>
                <a:spcPct val="90000"/>
              </a:lnSpc>
              <a:spcBef>
                <a:spcPts val="3200"/>
              </a:spcBef>
              <a:defRPr sz="3200">
                <a:solidFill>
                  <a:srgbClr val="000000"/>
                </a:solidFill>
              </a:defRPr>
            </a:pPr>
            <a:r>
              <a:t>We will be on test net after the Spring Festival at the latest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77" name="2022.1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25500">
              <a:defRPr sz="3600">
                <a:solidFill>
                  <a:srgbClr val="FFFFFF"/>
                </a:solidFill>
              </a:defRPr>
            </a:lvl1pPr>
          </a:lstStyle>
          <a:p>
            <a:pPr/>
            <a:r>
              <a:t>2022.12</a:t>
            </a:r>
          </a:p>
        </p:txBody>
      </p:sp>
      <p:sp>
        <p:nvSpPr>
          <p:cNvPr id="278" name="Thanks"/>
          <p:cNvSpPr txBox="1"/>
          <p:nvPr>
            <p:ph type="ctrTitle"/>
          </p:nvPr>
        </p:nvSpPr>
        <p:spPr>
          <a:prstGeom prst="rect">
            <a:avLst/>
          </a:prstGeom>
        </p:spPr>
        <p:txBody>
          <a:bodyPr/>
          <a:lstStyle>
            <a:lvl1pPr>
              <a:defRPr>
                <a:solidFill>
                  <a:srgbClr val="FFFFFF"/>
                </a:solidFill>
              </a:defRPr>
            </a:lvl1pPr>
          </a:lstStyle>
          <a:p>
            <a:pPr/>
            <a:r>
              <a:t>Thanks</a:t>
            </a:r>
          </a:p>
        </p:txBody>
      </p:sp>
      <p:sp>
        <p:nvSpPr>
          <p:cNvPr id="279" name="contact@lightm.xyz"/>
          <p:cNvSpPr txBox="1"/>
          <p:nvPr>
            <p:ph type="subTitle" sz="quarter" idx="1"/>
          </p:nvPr>
        </p:nvSpPr>
        <p:spPr>
          <a:prstGeom prst="rect">
            <a:avLst/>
          </a:prstGeom>
        </p:spPr>
        <p:txBody>
          <a:bodyPr/>
          <a:lstStyle>
            <a:lvl1pPr>
              <a:defRPr u="sng">
                <a:solidFill>
                  <a:srgbClr val="FFFFFF"/>
                </a:solidFill>
                <a:hlinkClick r:id="rId2" invalidUrl="" action="" tgtFrame="" tooltip="" history="1" highlightClick="0" endSnd="0"/>
              </a:defRPr>
            </a:lvl1pPr>
          </a:lstStyle>
          <a:p>
            <a:pPr>
              <a:defRPr u="none"/>
            </a:pPr>
            <a:r>
              <a:rPr u="sng">
                <a:hlinkClick r:id="rId2" invalidUrl="" action="" tgtFrame="" tooltip="" history="1" highlightClick="0" endSnd="0"/>
              </a:rPr>
              <a:t>contact@lightm.xyz</a:t>
            </a:r>
          </a:p>
        </p:txBody>
      </p:sp>
      <p:pic>
        <p:nvPicPr>
          <p:cNvPr id="280" name="LightmDark.png" descr="LightmDark.png"/>
          <p:cNvPicPr>
            <a:picLocks noChangeAspect="1"/>
          </p:cNvPicPr>
          <p:nvPr/>
        </p:nvPicPr>
        <p:blipFill>
          <a:blip r:embed="rId3">
            <a:extLst/>
          </a:blip>
          <a:stretch>
            <a:fillRect/>
          </a:stretch>
        </p:blipFill>
        <p:spPr>
          <a:xfrm>
            <a:off x="16471185" y="-1638300"/>
            <a:ext cx="16992601" cy="169926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Current situation of NFT"/>
          <p:cNvSpPr txBox="1"/>
          <p:nvPr>
            <p:ph type="title"/>
          </p:nvPr>
        </p:nvSpPr>
        <p:spPr>
          <a:prstGeom prst="rect">
            <a:avLst/>
          </a:prstGeom>
        </p:spPr>
        <p:txBody>
          <a:bodyPr/>
          <a:lstStyle/>
          <a:p>
            <a:pPr/>
            <a:r>
              <a:t>Current situation of NFT</a:t>
            </a:r>
          </a:p>
        </p:txBody>
      </p:sp>
      <p:pic>
        <p:nvPicPr>
          <p:cNvPr id="156" name="Lightm.png" descr="Lightm.png"/>
          <p:cNvPicPr>
            <a:picLocks noChangeAspect="1"/>
          </p:cNvPicPr>
          <p:nvPr/>
        </p:nvPicPr>
        <p:blipFill>
          <a:blip r:embed="rId2">
            <a:extLst/>
          </a:blip>
          <a:stretch>
            <a:fillRect/>
          </a:stretch>
        </p:blipFill>
        <p:spPr>
          <a:xfrm>
            <a:off x="22861658" y="199137"/>
            <a:ext cx="1420464" cy="1420463"/>
          </a:xfrm>
          <a:prstGeom prst="rect">
            <a:avLst/>
          </a:prstGeom>
          <a:ln w="12700">
            <a:miter lim="400000"/>
          </a:ln>
        </p:spPr>
      </p:pic>
      <p:sp>
        <p:nvSpPr>
          <p:cNvPr id="157" name="Static…"/>
          <p:cNvSpPr/>
          <p:nvPr/>
        </p:nvSpPr>
        <p:spPr>
          <a:xfrm>
            <a:off x="1266228" y="4469103"/>
            <a:ext cx="7266088" cy="4777794"/>
          </a:xfrm>
          <a:prstGeom prst="roundRect">
            <a:avLst>
              <a:gd name="adj" fmla="val 3190"/>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marL="203200" marR="203200" algn="l" defTabSz="825500">
              <a:defRPr b="1" sz="5500">
                <a:solidFill>
                  <a:srgbClr val="000000"/>
                </a:solidFill>
              </a:defRPr>
            </a:pPr>
            <a:r>
              <a:t>Static</a:t>
            </a:r>
          </a:p>
          <a:p>
            <a:pPr marL="203200" marR="203200" algn="l">
              <a:spcBef>
                <a:spcPts val="3200"/>
              </a:spcBef>
              <a:defRPr sz="3200">
                <a:solidFill>
                  <a:srgbClr val="000000"/>
                </a:solidFill>
              </a:defRPr>
            </a:pPr>
            <a:r>
              <a:t>Most NFTs are almost still static images, which show almost exclusively the use case value of the trade hype</a:t>
            </a:r>
          </a:p>
        </p:txBody>
      </p:sp>
      <p:sp>
        <p:nvSpPr>
          <p:cNvPr id="158" name="Dispersive…"/>
          <p:cNvSpPr/>
          <p:nvPr/>
        </p:nvSpPr>
        <p:spPr>
          <a:xfrm>
            <a:off x="8731387" y="4469103"/>
            <a:ext cx="7266087" cy="4777794"/>
          </a:xfrm>
          <a:prstGeom prst="roundRect">
            <a:avLst>
              <a:gd name="adj" fmla="val 3190"/>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marL="203200" marR="203200" algn="l" defTabSz="825500">
              <a:defRPr b="1" sz="5500">
                <a:solidFill>
                  <a:srgbClr val="000000"/>
                </a:solidFill>
              </a:defRPr>
            </a:pPr>
            <a:r>
              <a:t>Dispersive</a:t>
            </a:r>
          </a:p>
          <a:p>
            <a:pPr marL="203200" marR="203200" algn="l">
              <a:lnSpc>
                <a:spcPct val="90000"/>
              </a:lnSpc>
              <a:spcBef>
                <a:spcPts val="3200"/>
              </a:spcBef>
              <a:defRPr sz="3200">
                <a:solidFill>
                  <a:srgbClr val="000000"/>
                </a:solidFill>
              </a:defRPr>
            </a:pPr>
            <a:r>
              <a:t>The potential correlations between NFTs could not be reflected on chain</a:t>
            </a:r>
          </a:p>
          <a:p>
            <a:pPr marL="203200" marR="203200" algn="l">
              <a:lnSpc>
                <a:spcPct val="90000"/>
              </a:lnSpc>
              <a:spcBef>
                <a:spcPts val="3200"/>
              </a:spcBef>
              <a:defRPr sz="3200">
                <a:solidFill>
                  <a:srgbClr val="000000"/>
                </a:solidFill>
              </a:defRPr>
            </a:pPr>
            <a:r>
              <a:t>(NFTs which is supposed to be a parent-child relationship, currently belongs to two unrelated collections on chain)</a:t>
            </a:r>
          </a:p>
        </p:txBody>
      </p:sp>
      <p:sp>
        <p:nvSpPr>
          <p:cNvPr id="159" name="Insufficient fineness…"/>
          <p:cNvSpPr/>
          <p:nvPr/>
        </p:nvSpPr>
        <p:spPr>
          <a:xfrm>
            <a:off x="16196546" y="4469103"/>
            <a:ext cx="7266087" cy="4777794"/>
          </a:xfrm>
          <a:prstGeom prst="roundRect">
            <a:avLst>
              <a:gd name="adj" fmla="val 3084"/>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marL="203200" marR="203200" algn="l" defTabSz="825500">
              <a:defRPr b="1" sz="5500">
                <a:solidFill>
                  <a:srgbClr val="000000"/>
                </a:solidFill>
              </a:defRPr>
            </a:pPr>
            <a:r>
              <a:t>Insufficient fineness</a:t>
            </a:r>
          </a:p>
          <a:p>
            <a:pPr marL="203200" marR="203200" algn="l">
              <a:spcBef>
                <a:spcPts val="3200"/>
              </a:spcBef>
              <a:defRPr sz="3200">
                <a:solidFill>
                  <a:srgbClr val="000000"/>
                </a:solidFill>
              </a:defRPr>
            </a:pPr>
            <a:r>
              <a:t>Some of the parts that could be split further were compromised, because there was no good implementation</a:t>
            </a:r>
          </a:p>
          <a:p>
            <a:pPr marL="203200" marR="203200" algn="l">
              <a:spcBef>
                <a:spcPts val="3200"/>
              </a:spcBef>
              <a:defRPr sz="3200">
                <a:solidFill>
                  <a:srgbClr val="000000"/>
                </a:solidFill>
              </a:defRPr>
            </a:pPr>
            <a:r>
              <a:t>(Character dress in NFT should be detachable)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Current situation of NFT"/>
          <p:cNvSpPr txBox="1"/>
          <p:nvPr>
            <p:ph type="title"/>
          </p:nvPr>
        </p:nvSpPr>
        <p:spPr>
          <a:prstGeom prst="rect">
            <a:avLst/>
          </a:prstGeom>
        </p:spPr>
        <p:txBody>
          <a:bodyPr/>
          <a:lstStyle/>
          <a:p>
            <a:pPr/>
            <a:r>
              <a:t>Current situation of NFT</a:t>
            </a:r>
          </a:p>
        </p:txBody>
      </p:sp>
      <p:pic>
        <p:nvPicPr>
          <p:cNvPr id="162" name="截屏2022-12-22 17.54.40.png" descr="截屏2022-12-22 17.54.40.png"/>
          <p:cNvPicPr>
            <a:picLocks noChangeAspect="1"/>
          </p:cNvPicPr>
          <p:nvPr/>
        </p:nvPicPr>
        <p:blipFill>
          <a:blip r:embed="rId2">
            <a:extLst/>
          </a:blip>
          <a:stretch>
            <a:fillRect/>
          </a:stretch>
        </p:blipFill>
        <p:spPr>
          <a:xfrm>
            <a:off x="963540" y="3337165"/>
            <a:ext cx="13014217" cy="6499879"/>
          </a:xfrm>
          <a:prstGeom prst="rect">
            <a:avLst/>
          </a:prstGeom>
          <a:ln w="25400">
            <a:miter lim="400000"/>
          </a:ln>
          <a:effectLst>
            <a:outerShdw sx="100000" sy="100000" kx="0" ky="0" algn="b" rotWithShape="0" blurRad="254000" dist="127000" dir="5400000">
              <a:srgbClr val="000000">
                <a:alpha val="70000"/>
              </a:srgbClr>
            </a:outerShdw>
          </a:effectLst>
        </p:spPr>
      </p:pic>
      <p:sp>
        <p:nvSpPr>
          <p:cNvPr id="163" name="No one cares practicality…"/>
          <p:cNvSpPr txBox="1"/>
          <p:nvPr/>
        </p:nvSpPr>
        <p:spPr>
          <a:xfrm>
            <a:off x="14193277" y="3341126"/>
            <a:ext cx="9914944" cy="6491956"/>
          </a:xfrm>
          <a:prstGeom prst="rect">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marL="203200" marR="203200" algn="l" defTabSz="825500">
              <a:defRPr b="1" sz="5500">
                <a:solidFill>
                  <a:srgbClr val="000000"/>
                </a:solidFill>
              </a:defRPr>
            </a:pPr>
            <a:r>
              <a:t>No one cares practicality</a:t>
            </a:r>
          </a:p>
          <a:p>
            <a:pPr marL="203200" marR="203200" algn="l">
              <a:lnSpc>
                <a:spcPct val="90000"/>
              </a:lnSpc>
              <a:spcBef>
                <a:spcPts val="3200"/>
              </a:spcBef>
              <a:defRPr sz="3200">
                <a:solidFill>
                  <a:srgbClr val="000000"/>
                </a:solidFill>
              </a:defRPr>
            </a:pPr>
            <a:r>
              <a:t>Blur has built an NFT trading platform that traders prefer.</a:t>
            </a:r>
          </a:p>
          <a:p>
            <a:pPr marL="203200" marR="203200" algn="l">
              <a:lnSpc>
                <a:spcPct val="90000"/>
              </a:lnSpc>
              <a:spcBef>
                <a:spcPts val="3200"/>
              </a:spcBef>
              <a:defRPr sz="3200">
                <a:solidFill>
                  <a:srgbClr val="000000"/>
                </a:solidFill>
              </a:defRPr>
            </a:pPr>
            <a:r>
              <a:t>This also clearly shows the main use case for NFT today: Participating in the trading.</a:t>
            </a:r>
          </a:p>
        </p:txBody>
      </p:sp>
      <p:pic>
        <p:nvPicPr>
          <p:cNvPr id="164" name="Lightm.png" descr="Lightm.png"/>
          <p:cNvPicPr>
            <a:picLocks noChangeAspect="1"/>
          </p:cNvPicPr>
          <p:nvPr/>
        </p:nvPicPr>
        <p:blipFill>
          <a:blip r:embed="rId3">
            <a:extLst/>
          </a:blip>
          <a:stretch>
            <a:fillRect/>
          </a:stretch>
        </p:blipFill>
        <p:spPr>
          <a:xfrm>
            <a:off x="22861658" y="199137"/>
            <a:ext cx="1420464" cy="142046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Lightm.png" descr="Lightm.png"/>
          <p:cNvPicPr>
            <a:picLocks noChangeAspect="1"/>
          </p:cNvPicPr>
          <p:nvPr/>
        </p:nvPicPr>
        <p:blipFill>
          <a:blip r:embed="rId2">
            <a:extLst/>
          </a:blip>
          <a:stretch>
            <a:fillRect/>
          </a:stretch>
        </p:blipFill>
        <p:spPr>
          <a:xfrm>
            <a:off x="22861658" y="199137"/>
            <a:ext cx="1420464" cy="1420463"/>
          </a:xfrm>
          <a:prstGeom prst="rect">
            <a:avLst/>
          </a:prstGeom>
          <a:ln w="12700">
            <a:miter lim="400000"/>
          </a:ln>
        </p:spPr>
      </p:pic>
      <p:sp>
        <p:nvSpPr>
          <p:cNvPr id="167" name="Current situation of NFT"/>
          <p:cNvSpPr txBox="1"/>
          <p:nvPr>
            <p:ph type="title"/>
          </p:nvPr>
        </p:nvSpPr>
        <p:spPr>
          <a:prstGeom prst="rect">
            <a:avLst/>
          </a:prstGeom>
        </p:spPr>
        <p:txBody>
          <a:bodyPr/>
          <a:lstStyle/>
          <a:p>
            <a:pPr/>
            <a:r>
              <a:t>Current situation of NFT</a:t>
            </a:r>
          </a:p>
        </p:txBody>
      </p:sp>
      <p:pic>
        <p:nvPicPr>
          <p:cNvPr id="168" name="截屏2022-12-22 18.02.07.png" descr="截屏2022-12-22 18.02.07.png"/>
          <p:cNvPicPr>
            <a:picLocks noChangeAspect="1"/>
          </p:cNvPicPr>
          <p:nvPr/>
        </p:nvPicPr>
        <p:blipFill>
          <a:blip r:embed="rId3">
            <a:extLst/>
          </a:blip>
          <a:stretch>
            <a:fillRect/>
          </a:stretch>
        </p:blipFill>
        <p:spPr>
          <a:xfrm>
            <a:off x="1041839" y="2908313"/>
            <a:ext cx="12502486" cy="5184814"/>
          </a:xfrm>
          <a:prstGeom prst="rect">
            <a:avLst/>
          </a:prstGeom>
          <a:ln w="25400">
            <a:miter lim="400000"/>
          </a:ln>
          <a:effectLst>
            <a:outerShdw sx="100000" sy="100000" kx="0" ky="0" algn="b" rotWithShape="0" blurRad="254000" dist="127000" dir="5400000">
              <a:srgbClr val="000000">
                <a:alpha val="70000"/>
              </a:srgbClr>
            </a:outerShdw>
          </a:effectLst>
        </p:spPr>
      </p:pic>
      <p:pic>
        <p:nvPicPr>
          <p:cNvPr id="169" name="截屏2022-12-22 18.04.40.png" descr="截屏2022-12-22 18.04.40.png"/>
          <p:cNvPicPr>
            <a:picLocks noChangeAspect="1"/>
          </p:cNvPicPr>
          <p:nvPr/>
        </p:nvPicPr>
        <p:blipFill>
          <a:blip r:embed="rId4">
            <a:extLst/>
          </a:blip>
          <a:stretch>
            <a:fillRect/>
          </a:stretch>
        </p:blipFill>
        <p:spPr>
          <a:xfrm>
            <a:off x="1070852" y="8514319"/>
            <a:ext cx="8878814" cy="4296712"/>
          </a:xfrm>
          <a:prstGeom prst="rect">
            <a:avLst/>
          </a:prstGeom>
          <a:ln w="25400">
            <a:miter lim="400000"/>
          </a:ln>
          <a:effectLst>
            <a:outerShdw sx="100000" sy="100000" kx="0" ky="0" algn="b" rotWithShape="0" blurRad="254000" dist="127000" dir="5400000">
              <a:srgbClr val="000000">
                <a:alpha val="70000"/>
              </a:srgbClr>
            </a:outerShdw>
          </a:effectLst>
        </p:spPr>
      </p:pic>
      <p:sp>
        <p:nvSpPr>
          <p:cNvPr id="170" name="Big players hint future trends…"/>
          <p:cNvSpPr txBox="1"/>
          <p:nvPr/>
        </p:nvSpPr>
        <p:spPr>
          <a:xfrm>
            <a:off x="13766848" y="2928589"/>
            <a:ext cx="10344808" cy="9989525"/>
          </a:xfrm>
          <a:prstGeom prst="rect">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Big players hint future trends</a:t>
            </a:r>
          </a:p>
          <a:p>
            <a:pPr marL="203200" marR="203200" algn="l">
              <a:lnSpc>
                <a:spcPct val="90000"/>
              </a:lnSpc>
              <a:spcBef>
                <a:spcPts val="3200"/>
              </a:spcBef>
              <a:defRPr sz="3200">
                <a:solidFill>
                  <a:srgbClr val="000000"/>
                </a:solidFill>
              </a:defRPr>
            </a:pPr>
            <a:r>
              <a:t>Here’re some findings from Azuki.</a:t>
            </a:r>
          </a:p>
          <a:p>
            <a:pPr marL="203200" marR="203200" algn="l">
              <a:lnSpc>
                <a:spcPct val="90000"/>
              </a:lnSpc>
              <a:spcBef>
                <a:spcPts val="3200"/>
              </a:spcBef>
              <a:defRPr sz="3200">
                <a:solidFill>
                  <a:srgbClr val="000000"/>
                </a:solidFill>
              </a:defRPr>
            </a:pPr>
            <a:r>
              <a:t>Top: Some of the components of the character (e.g. Clothing, Headgear, etc.) should be able to be split into separate NFT</a:t>
            </a:r>
          </a:p>
          <a:p>
            <a:pPr marL="203200" marR="203200" algn="l">
              <a:lnSpc>
                <a:spcPct val="90000"/>
              </a:lnSpc>
              <a:spcBef>
                <a:spcPts val="3200"/>
              </a:spcBef>
              <a:defRPr sz="3200">
                <a:solidFill>
                  <a:srgbClr val="000000"/>
                </a:solidFill>
              </a:defRPr>
            </a:pPr>
            <a:r>
              <a:t>Bottom-left: Official Azuki various actions show their further pursuit of detachable NFT, but with ERC721 they can not push these thoughts on chain (so they implemented these ideas in an off-chain way)</a:t>
            </a:r>
          </a:p>
          <a:p>
            <a:pPr marL="203200" marR="203200" algn="l">
              <a:lnSpc>
                <a:spcPct val="90000"/>
              </a:lnSpc>
              <a:spcBef>
                <a:spcPts val="3200"/>
              </a:spcBef>
              <a:defRPr sz="3200">
                <a:solidFill>
                  <a:srgbClr val="000000"/>
                </a:solidFill>
              </a:defRPr>
            </a:pPr>
            <a:r>
              <a:t>Bottom-right: Cross-collection display of own IPs (Azuki with Beanz)</a:t>
            </a:r>
          </a:p>
        </p:txBody>
      </p:sp>
      <p:pic>
        <p:nvPicPr>
          <p:cNvPr id="171" name="截屏2022-12-22 18.27.09.png" descr="截屏2022-12-22 18.27.09.png"/>
          <p:cNvPicPr>
            <a:picLocks noChangeAspect="1"/>
          </p:cNvPicPr>
          <p:nvPr/>
        </p:nvPicPr>
        <p:blipFill>
          <a:blip r:embed="rId5">
            <a:extLst/>
          </a:blip>
          <a:stretch>
            <a:fillRect/>
          </a:stretch>
        </p:blipFill>
        <p:spPr>
          <a:xfrm>
            <a:off x="10181383" y="8488777"/>
            <a:ext cx="3353749" cy="4347796"/>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What is next generation NFT?"/>
          <p:cNvSpPr txBox="1"/>
          <p:nvPr>
            <p:ph type="title"/>
          </p:nvPr>
        </p:nvSpPr>
        <p:spPr>
          <a:prstGeom prst="rect">
            <a:avLst/>
          </a:prstGeom>
        </p:spPr>
        <p:txBody>
          <a:bodyPr/>
          <a:lstStyle/>
          <a:p>
            <a:pPr/>
            <a:r>
              <a:t>What is next generation NFT?</a:t>
            </a:r>
          </a:p>
        </p:txBody>
      </p:sp>
      <p:sp>
        <p:nvSpPr>
          <p:cNvPr id="174" name="Composability…"/>
          <p:cNvSpPr txBox="1"/>
          <p:nvPr/>
        </p:nvSpPr>
        <p:spPr>
          <a:xfrm>
            <a:off x="1332114" y="3381645"/>
            <a:ext cx="21882911" cy="5128559"/>
          </a:xfrm>
          <a:prstGeom prst="rect">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Composability</a:t>
            </a:r>
          </a:p>
          <a:p>
            <a:pPr marL="203200" marR="203200" algn="l">
              <a:lnSpc>
                <a:spcPct val="90000"/>
              </a:lnSpc>
              <a:spcBef>
                <a:spcPts val="3200"/>
              </a:spcBef>
              <a:defRPr sz="3200">
                <a:solidFill>
                  <a:srgbClr val="000000"/>
                </a:solidFill>
              </a:defRPr>
            </a:pPr>
            <a:r>
              <a:t>Next generation NFT will have composability.</a:t>
            </a:r>
          </a:p>
          <a:p>
            <a:pPr marL="203200" marR="203200" algn="l">
              <a:lnSpc>
                <a:spcPct val="90000"/>
              </a:lnSpc>
              <a:spcBef>
                <a:spcPts val="3200"/>
              </a:spcBef>
              <a:defRPr sz="3200">
                <a:solidFill>
                  <a:srgbClr val="000000"/>
                </a:solidFill>
              </a:defRPr>
            </a:pPr>
            <a:r>
              <a:t>To put it more convincingly, composability, because it opens up nearly infinite possibilities, means that cooks who choose to include it in their ingredient lists have a much higher success rate.</a:t>
            </a:r>
          </a:p>
          <a:p>
            <a:pPr marL="203200" marR="203200" algn="l">
              <a:lnSpc>
                <a:spcPct val="90000"/>
              </a:lnSpc>
              <a:spcBef>
                <a:spcPts val="3200"/>
              </a:spcBef>
              <a:defRPr sz="3200">
                <a:solidFill>
                  <a:srgbClr val="000000"/>
                </a:solidFill>
              </a:defRPr>
            </a:pPr>
            <a:r>
              <a:t>And we have a precedent in Web3: Defi, it shows great potential of composability.</a:t>
            </a:r>
          </a:p>
        </p:txBody>
      </p:sp>
      <p:pic>
        <p:nvPicPr>
          <p:cNvPr id="175" name="Lightm.png" descr="Lightm.png"/>
          <p:cNvPicPr>
            <a:picLocks noChangeAspect="1"/>
          </p:cNvPicPr>
          <p:nvPr/>
        </p:nvPicPr>
        <p:blipFill>
          <a:blip r:embed="rId2">
            <a:extLst/>
          </a:blip>
          <a:stretch>
            <a:fillRect/>
          </a:stretch>
        </p:blipFill>
        <p:spPr>
          <a:xfrm>
            <a:off x="22861658" y="199137"/>
            <a:ext cx="1420464" cy="1420463"/>
          </a:xfrm>
          <a:prstGeom prst="rect">
            <a:avLst/>
          </a:prstGeom>
          <a:ln w="12700">
            <a:miter lim="400000"/>
          </a:ln>
        </p:spPr>
      </p:pic>
      <p:pic>
        <p:nvPicPr>
          <p:cNvPr id="176" name="图像" descr="图像"/>
          <p:cNvPicPr>
            <a:picLocks noChangeAspect="1"/>
          </p:cNvPicPr>
          <p:nvPr/>
        </p:nvPicPr>
        <p:blipFill>
          <a:blip r:embed="rId3">
            <a:extLst/>
          </a:blip>
          <a:stretch>
            <a:fillRect/>
          </a:stretch>
        </p:blipFill>
        <p:spPr>
          <a:xfrm>
            <a:off x="1260090" y="9379187"/>
            <a:ext cx="2272355" cy="2272354"/>
          </a:xfrm>
          <a:prstGeom prst="rect">
            <a:avLst/>
          </a:prstGeom>
          <a:ln w="12700">
            <a:miter lim="400000"/>
          </a:ln>
        </p:spPr>
      </p:pic>
      <p:pic>
        <p:nvPicPr>
          <p:cNvPr id="177" name="图像" descr="图像"/>
          <p:cNvPicPr>
            <a:picLocks noChangeAspect="1"/>
          </p:cNvPicPr>
          <p:nvPr/>
        </p:nvPicPr>
        <p:blipFill>
          <a:blip r:embed="rId4">
            <a:extLst/>
          </a:blip>
          <a:stretch>
            <a:fillRect/>
          </a:stretch>
        </p:blipFill>
        <p:spPr>
          <a:xfrm>
            <a:off x="4525335" y="9379187"/>
            <a:ext cx="2272354" cy="2272354"/>
          </a:xfrm>
          <a:prstGeom prst="rect">
            <a:avLst/>
          </a:prstGeom>
          <a:ln w="12700">
            <a:miter lim="400000"/>
          </a:ln>
        </p:spPr>
      </p:pic>
      <p:pic>
        <p:nvPicPr>
          <p:cNvPr id="178" name="图像" descr="图像"/>
          <p:cNvPicPr>
            <a:picLocks noChangeAspect="1"/>
          </p:cNvPicPr>
          <p:nvPr/>
        </p:nvPicPr>
        <p:blipFill>
          <a:blip r:embed="rId5">
            <a:extLst/>
          </a:blip>
          <a:stretch>
            <a:fillRect/>
          </a:stretch>
        </p:blipFill>
        <p:spPr>
          <a:xfrm>
            <a:off x="14321066" y="9379187"/>
            <a:ext cx="2272355" cy="2272354"/>
          </a:xfrm>
          <a:prstGeom prst="rect">
            <a:avLst/>
          </a:prstGeom>
          <a:ln w="12700">
            <a:miter lim="400000"/>
          </a:ln>
        </p:spPr>
      </p:pic>
      <p:pic>
        <p:nvPicPr>
          <p:cNvPr id="179" name="图像" descr="图像"/>
          <p:cNvPicPr>
            <a:picLocks noChangeAspect="1"/>
          </p:cNvPicPr>
          <p:nvPr/>
        </p:nvPicPr>
        <p:blipFill>
          <a:blip r:embed="rId6">
            <a:extLst/>
          </a:blip>
          <a:stretch>
            <a:fillRect/>
          </a:stretch>
        </p:blipFill>
        <p:spPr>
          <a:xfrm>
            <a:off x="11055822" y="9379187"/>
            <a:ext cx="2272355" cy="2272354"/>
          </a:xfrm>
          <a:prstGeom prst="rect">
            <a:avLst/>
          </a:prstGeom>
          <a:ln w="12700">
            <a:miter lim="400000"/>
          </a:ln>
        </p:spPr>
      </p:pic>
      <p:pic>
        <p:nvPicPr>
          <p:cNvPr id="180" name="图像" descr="图像"/>
          <p:cNvPicPr>
            <a:picLocks noChangeAspect="1"/>
          </p:cNvPicPr>
          <p:nvPr/>
        </p:nvPicPr>
        <p:blipFill>
          <a:blip r:embed="rId7">
            <a:extLst/>
          </a:blip>
          <a:stretch>
            <a:fillRect/>
          </a:stretch>
        </p:blipFill>
        <p:spPr>
          <a:xfrm>
            <a:off x="17586311" y="9379187"/>
            <a:ext cx="2272354" cy="2272354"/>
          </a:xfrm>
          <a:prstGeom prst="rect">
            <a:avLst/>
          </a:prstGeom>
          <a:ln w="12700">
            <a:miter lim="400000"/>
          </a:ln>
        </p:spPr>
      </p:pic>
      <p:pic>
        <p:nvPicPr>
          <p:cNvPr id="181" name="图像" descr="图像"/>
          <p:cNvPicPr>
            <a:picLocks noChangeAspect="1"/>
          </p:cNvPicPr>
          <p:nvPr/>
        </p:nvPicPr>
        <p:blipFill>
          <a:blip r:embed="rId8">
            <a:extLst/>
          </a:blip>
          <a:stretch>
            <a:fillRect/>
          </a:stretch>
        </p:blipFill>
        <p:spPr>
          <a:xfrm>
            <a:off x="20851555" y="9379187"/>
            <a:ext cx="2272354" cy="2272354"/>
          </a:xfrm>
          <a:prstGeom prst="rect">
            <a:avLst/>
          </a:prstGeom>
          <a:ln w="12700">
            <a:miter lim="400000"/>
          </a:ln>
        </p:spPr>
      </p:pic>
      <p:pic>
        <p:nvPicPr>
          <p:cNvPr id="182" name="Badge_Maker.png" descr="Badge_Maker.png"/>
          <p:cNvPicPr>
            <a:picLocks noChangeAspect="1"/>
          </p:cNvPicPr>
          <p:nvPr/>
        </p:nvPicPr>
        <p:blipFill>
          <a:blip r:embed="rId9">
            <a:extLst/>
          </a:blip>
          <a:stretch>
            <a:fillRect/>
          </a:stretch>
        </p:blipFill>
        <p:spPr>
          <a:xfrm>
            <a:off x="7790578" y="9379187"/>
            <a:ext cx="2272355" cy="2272354"/>
          </a:xfrm>
          <a:prstGeom prst="rect">
            <a:avLst/>
          </a:prstGeom>
          <a:ln w="12700">
            <a:miter lim="400000"/>
          </a:ln>
        </p:spPr>
      </p:pic>
      <p:sp>
        <p:nvSpPr>
          <p:cNvPr id="183" name="The copyright of the icons are owned by the corresponding brand. If there is any infringement, please contact us to delete it."/>
          <p:cNvSpPr txBox="1"/>
          <p:nvPr/>
        </p:nvSpPr>
        <p:spPr>
          <a:xfrm>
            <a:off x="116061" y="13366674"/>
            <a:ext cx="11371784" cy="324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The copyright of the icons are owned by the corresponding brand. If there is any infringement, please contact us to delete it.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What is next generation NFT?"/>
          <p:cNvSpPr txBox="1"/>
          <p:nvPr>
            <p:ph type="title"/>
          </p:nvPr>
        </p:nvSpPr>
        <p:spPr>
          <a:prstGeom prst="rect">
            <a:avLst/>
          </a:prstGeom>
        </p:spPr>
        <p:txBody>
          <a:bodyPr/>
          <a:lstStyle/>
          <a:p>
            <a:pPr/>
            <a:r>
              <a:t>What is next generation NFT?</a:t>
            </a:r>
          </a:p>
        </p:txBody>
      </p:sp>
      <p:sp>
        <p:nvSpPr>
          <p:cNvPr id="186" name="RMRK…"/>
          <p:cNvSpPr txBox="1"/>
          <p:nvPr/>
        </p:nvSpPr>
        <p:spPr>
          <a:xfrm>
            <a:off x="13210455" y="3355065"/>
            <a:ext cx="10517370" cy="8895768"/>
          </a:xfrm>
          <a:prstGeom prst="rect">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RMRK</a:t>
            </a:r>
          </a:p>
          <a:p>
            <a:pPr marL="203200" marR="203200" algn="l">
              <a:lnSpc>
                <a:spcPct val="90000"/>
              </a:lnSpc>
              <a:spcBef>
                <a:spcPts val="3200"/>
              </a:spcBef>
              <a:defRPr sz="3200">
                <a:solidFill>
                  <a:srgbClr val="000000"/>
                </a:solidFill>
              </a:defRPr>
            </a:pPr>
            <a:r>
              <a:t>A cornerstone standard for the next generation of NFT, which has 3 core characteristics:</a:t>
            </a:r>
          </a:p>
          <a:p>
            <a:pPr marL="203200" marR="203200" algn="l">
              <a:lnSpc>
                <a:spcPct val="90000"/>
              </a:lnSpc>
              <a:spcBef>
                <a:spcPts val="3200"/>
              </a:spcBef>
              <a:defRPr sz="3200">
                <a:solidFill>
                  <a:srgbClr val="000000"/>
                </a:solidFill>
              </a:defRPr>
            </a:pPr>
            <a:r>
              <a:rPr b="1"/>
              <a:t>Nestable(EIP-6059)</a:t>
            </a:r>
            <a:r>
              <a:t>: NFT can hold NFT</a:t>
            </a:r>
          </a:p>
          <a:p>
            <a:pPr marL="203200" marR="203200" algn="l">
              <a:lnSpc>
                <a:spcPct val="90000"/>
              </a:lnSpc>
              <a:spcBef>
                <a:spcPts val="3200"/>
              </a:spcBef>
              <a:defRPr sz="3200">
                <a:solidFill>
                  <a:srgbClr val="000000"/>
                </a:solidFill>
              </a:defRPr>
            </a:pPr>
            <a:r>
              <a:rPr b="1"/>
              <a:t>Multi-Asset(EIP-5773)</a:t>
            </a:r>
            <a:r>
              <a:t>: NFT will give different outputs based on the context of its environment context</a:t>
            </a:r>
          </a:p>
          <a:p>
            <a:pPr marL="203200" marR="203200" algn="l">
              <a:lnSpc>
                <a:spcPct val="90000"/>
              </a:lnSpc>
              <a:spcBef>
                <a:spcPts val="3200"/>
              </a:spcBef>
              <a:defRPr sz="3200">
                <a:solidFill>
                  <a:srgbClr val="000000"/>
                </a:solidFill>
              </a:defRPr>
            </a:pPr>
            <a:r>
              <a:rPr b="1"/>
              <a:t>Equippable</a:t>
            </a:r>
            <a:r>
              <a:t>: NFT can equip its own child NFT</a:t>
            </a:r>
          </a:p>
          <a:p>
            <a:pPr marL="203200" marR="203200" algn="l">
              <a:lnSpc>
                <a:spcPct val="90000"/>
              </a:lnSpc>
              <a:spcBef>
                <a:spcPts val="3200"/>
              </a:spcBef>
              <a:defRPr sz="3200">
                <a:solidFill>
                  <a:srgbClr val="000000"/>
                </a:solidFill>
              </a:defRPr>
            </a:pPr>
            <a:r>
              <a:t>Their PoC(Proof of Concept), which has been running on Kusama for over a year, is a strong initial demonstration of the huge potential for NFT composability</a:t>
            </a:r>
          </a:p>
        </p:txBody>
      </p:sp>
      <p:grpSp>
        <p:nvGrpSpPr>
          <p:cNvPr id="189" name="成组"/>
          <p:cNvGrpSpPr/>
          <p:nvPr/>
        </p:nvGrpSpPr>
        <p:grpSpPr>
          <a:xfrm>
            <a:off x="1424937" y="3355065"/>
            <a:ext cx="7012786" cy="3452737"/>
            <a:chOff x="0" y="0"/>
            <a:chExt cx="7012785" cy="3452735"/>
          </a:xfrm>
        </p:grpSpPr>
        <p:pic>
          <p:nvPicPr>
            <p:cNvPr id="187" name="图像" descr="图像"/>
            <p:cNvPicPr>
              <a:picLocks noChangeAspect="1"/>
            </p:cNvPicPr>
            <p:nvPr/>
          </p:nvPicPr>
          <p:blipFill>
            <a:blip r:embed="rId2">
              <a:extLst/>
            </a:blip>
            <a:stretch>
              <a:fillRect/>
            </a:stretch>
          </p:blipFill>
          <p:spPr>
            <a:xfrm>
              <a:off x="0" y="0"/>
              <a:ext cx="7012786" cy="2399382"/>
            </a:xfrm>
            <a:prstGeom prst="rect">
              <a:avLst/>
            </a:prstGeom>
            <a:ln w="12700" cap="flat">
              <a:noFill/>
              <a:miter lim="400000"/>
            </a:ln>
            <a:effectLst/>
          </p:spPr>
        </p:pic>
        <p:sp>
          <p:nvSpPr>
            <p:cNvPr id="188" name="Nestable"/>
            <p:cNvSpPr txBox="1"/>
            <p:nvPr/>
          </p:nvSpPr>
          <p:spPr>
            <a:xfrm>
              <a:off x="2845281" y="2991370"/>
              <a:ext cx="1322223"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Nestable</a:t>
              </a:r>
            </a:p>
          </p:txBody>
        </p:sp>
      </p:grpSp>
      <p:grpSp>
        <p:nvGrpSpPr>
          <p:cNvPr id="197" name="成组"/>
          <p:cNvGrpSpPr/>
          <p:nvPr/>
        </p:nvGrpSpPr>
        <p:grpSpPr>
          <a:xfrm>
            <a:off x="1530254" y="7650204"/>
            <a:ext cx="6802151" cy="4119073"/>
            <a:chOff x="0" y="0"/>
            <a:chExt cx="6802149" cy="4119072"/>
          </a:xfrm>
        </p:grpSpPr>
        <p:sp>
          <p:nvSpPr>
            <p:cNvPr id="190" name="音符"/>
            <p:cNvSpPr/>
            <p:nvPr/>
          </p:nvSpPr>
          <p:spPr>
            <a:xfrm>
              <a:off x="1927820" y="2102191"/>
              <a:ext cx="1143857" cy="1374945"/>
            </a:xfrm>
            <a:custGeom>
              <a:avLst/>
              <a:gdLst/>
              <a:ahLst/>
              <a:cxnLst>
                <a:cxn ang="0">
                  <a:pos x="wd2" y="hd2"/>
                </a:cxn>
                <a:cxn ang="5400000">
                  <a:pos x="wd2" y="hd2"/>
                </a:cxn>
                <a:cxn ang="10800000">
                  <a:pos x="wd2" y="hd2"/>
                </a:cxn>
                <a:cxn ang="16200000">
                  <a:pos x="wd2" y="hd2"/>
                </a:cxn>
              </a:cxnLst>
              <a:rect l="0" t="0" r="r" b="b"/>
              <a:pathLst>
                <a:path w="21113" h="21383" fill="norm" stroke="1" extrusionOk="0">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1" name="When you wanna listen"/>
            <p:cNvSpPr txBox="1"/>
            <p:nvPr/>
          </p:nvSpPr>
          <p:spPr>
            <a:xfrm>
              <a:off x="0" y="1489922"/>
              <a:ext cx="3264409"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When you wanna listen</a:t>
              </a:r>
            </a:p>
          </p:txBody>
        </p:sp>
        <p:sp>
          <p:nvSpPr>
            <p:cNvPr id="192" name="打开的书本"/>
            <p:cNvSpPr/>
            <p:nvPr/>
          </p:nvSpPr>
          <p:spPr>
            <a:xfrm>
              <a:off x="3785983" y="2180013"/>
              <a:ext cx="1316941" cy="1219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3" name="耳机"/>
            <p:cNvSpPr/>
            <p:nvPr/>
          </p:nvSpPr>
          <p:spPr>
            <a:xfrm>
              <a:off x="1851310" y="0"/>
              <a:ext cx="1296877" cy="1241935"/>
            </a:xfrm>
            <a:custGeom>
              <a:avLst/>
              <a:gdLst/>
              <a:ahLst/>
              <a:cxnLst>
                <a:cxn ang="0">
                  <a:pos x="wd2" y="hd2"/>
                </a:cxn>
                <a:cxn ang="5400000">
                  <a:pos x="wd2" y="hd2"/>
                </a:cxn>
                <a:cxn ang="10800000">
                  <a:pos x="wd2" y="hd2"/>
                </a:cxn>
                <a:cxn ang="16200000">
                  <a:pos x="wd2" y="hd2"/>
                </a:cxn>
              </a:cxnLst>
              <a:rect l="0" t="0" r="r" b="b"/>
              <a:pathLst>
                <a:path w="21589" h="21600" fill="norm" stroke="1" extrusionOk="0">
                  <a:moveTo>
                    <a:pt x="10800" y="0"/>
                  </a:moveTo>
                  <a:cubicBezTo>
                    <a:pt x="4844" y="0"/>
                    <a:pt x="0" y="4546"/>
                    <a:pt x="0" y="10137"/>
                  </a:cubicBezTo>
                  <a:lnTo>
                    <a:pt x="0" y="17707"/>
                  </a:lnTo>
                  <a:cubicBezTo>
                    <a:pt x="0" y="18367"/>
                    <a:pt x="513" y="18899"/>
                    <a:pt x="1139" y="18899"/>
                  </a:cubicBezTo>
                  <a:cubicBezTo>
                    <a:pt x="1771" y="18899"/>
                    <a:pt x="2278" y="18362"/>
                    <a:pt x="2278" y="17707"/>
                  </a:cubicBezTo>
                  <a:lnTo>
                    <a:pt x="2278" y="10137"/>
                  </a:lnTo>
                  <a:cubicBezTo>
                    <a:pt x="2278" y="5861"/>
                    <a:pt x="6097" y="2380"/>
                    <a:pt x="10795" y="2380"/>
                  </a:cubicBezTo>
                  <a:cubicBezTo>
                    <a:pt x="15492" y="2380"/>
                    <a:pt x="19309" y="5861"/>
                    <a:pt x="19309" y="10137"/>
                  </a:cubicBezTo>
                  <a:lnTo>
                    <a:pt x="19309" y="17707"/>
                  </a:lnTo>
                  <a:cubicBezTo>
                    <a:pt x="19309" y="18367"/>
                    <a:pt x="19822" y="18899"/>
                    <a:pt x="20448" y="18899"/>
                  </a:cubicBezTo>
                  <a:cubicBezTo>
                    <a:pt x="21075" y="18899"/>
                    <a:pt x="21589" y="18362"/>
                    <a:pt x="21589" y="17707"/>
                  </a:cubicBezTo>
                  <a:lnTo>
                    <a:pt x="21589" y="10137"/>
                  </a:lnTo>
                  <a:cubicBezTo>
                    <a:pt x="21600" y="4546"/>
                    <a:pt x="16756" y="0"/>
                    <a:pt x="10800" y="0"/>
                  </a:cubicBezTo>
                  <a:close/>
                  <a:moveTo>
                    <a:pt x="4121" y="12089"/>
                  </a:moveTo>
                  <a:cubicBezTo>
                    <a:pt x="3840" y="12089"/>
                    <a:pt x="3613" y="12326"/>
                    <a:pt x="3613" y="12619"/>
                  </a:cubicBezTo>
                  <a:lnTo>
                    <a:pt x="3613" y="21071"/>
                  </a:lnTo>
                  <a:cubicBezTo>
                    <a:pt x="3613" y="21364"/>
                    <a:pt x="3845" y="21600"/>
                    <a:pt x="4121" y="21600"/>
                  </a:cubicBezTo>
                  <a:lnTo>
                    <a:pt x="7312" y="21600"/>
                  </a:lnTo>
                  <a:cubicBezTo>
                    <a:pt x="7593" y="21600"/>
                    <a:pt x="7820" y="21364"/>
                    <a:pt x="7820" y="21071"/>
                  </a:cubicBezTo>
                  <a:lnTo>
                    <a:pt x="7820" y="12619"/>
                  </a:lnTo>
                  <a:cubicBezTo>
                    <a:pt x="7820" y="12326"/>
                    <a:pt x="7593" y="12089"/>
                    <a:pt x="7312" y="12089"/>
                  </a:cubicBezTo>
                  <a:lnTo>
                    <a:pt x="4121" y="12089"/>
                  </a:lnTo>
                  <a:close/>
                  <a:moveTo>
                    <a:pt x="14288" y="12089"/>
                  </a:moveTo>
                  <a:cubicBezTo>
                    <a:pt x="14007" y="12089"/>
                    <a:pt x="13780" y="12326"/>
                    <a:pt x="13780" y="12619"/>
                  </a:cubicBezTo>
                  <a:lnTo>
                    <a:pt x="13780" y="21071"/>
                  </a:lnTo>
                  <a:cubicBezTo>
                    <a:pt x="13780" y="21364"/>
                    <a:pt x="14007" y="21600"/>
                    <a:pt x="14288" y="21600"/>
                  </a:cubicBezTo>
                  <a:lnTo>
                    <a:pt x="17479" y="21600"/>
                  </a:lnTo>
                  <a:cubicBezTo>
                    <a:pt x="17754" y="21600"/>
                    <a:pt x="17987" y="21364"/>
                    <a:pt x="17987" y="21071"/>
                  </a:cubicBezTo>
                  <a:lnTo>
                    <a:pt x="17987" y="12619"/>
                  </a:lnTo>
                  <a:cubicBezTo>
                    <a:pt x="17987" y="12326"/>
                    <a:pt x="17759" y="12089"/>
                    <a:pt x="17479" y="12089"/>
                  </a:cubicBezTo>
                  <a:lnTo>
                    <a:pt x="14288" y="12089"/>
                  </a:ln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4" name="眼镜"/>
            <p:cNvSpPr/>
            <p:nvPr/>
          </p:nvSpPr>
          <p:spPr>
            <a:xfrm>
              <a:off x="3678864" y="332261"/>
              <a:ext cx="1531179" cy="577414"/>
            </a:xfrm>
            <a:custGeom>
              <a:avLst/>
              <a:gdLst/>
              <a:ahLst/>
              <a:cxnLst>
                <a:cxn ang="0">
                  <a:pos x="wd2" y="hd2"/>
                </a:cxn>
                <a:cxn ang="5400000">
                  <a:pos x="wd2" y="hd2"/>
                </a:cxn>
                <a:cxn ang="10800000">
                  <a:pos x="wd2" y="hd2"/>
                </a:cxn>
                <a:cxn ang="16200000">
                  <a:pos x="wd2" y="hd2"/>
                </a:cxn>
              </a:cxnLst>
              <a:rect l="0" t="0" r="r" b="b"/>
              <a:pathLst>
                <a:path w="21600" h="21586" fill="norm" stroke="1" extrusionOk="0">
                  <a:moveTo>
                    <a:pt x="5492" y="0"/>
                  </a:moveTo>
                  <a:cubicBezTo>
                    <a:pt x="4405" y="0"/>
                    <a:pt x="3384" y="1131"/>
                    <a:pt x="2617" y="3165"/>
                  </a:cubicBezTo>
                  <a:cubicBezTo>
                    <a:pt x="2081" y="4583"/>
                    <a:pt x="1714" y="6332"/>
                    <a:pt x="1541" y="8237"/>
                  </a:cubicBezTo>
                  <a:lnTo>
                    <a:pt x="0" y="8237"/>
                  </a:lnTo>
                  <a:lnTo>
                    <a:pt x="0" y="11460"/>
                  </a:lnTo>
                  <a:lnTo>
                    <a:pt x="1432" y="11460"/>
                  </a:lnTo>
                  <a:cubicBezTo>
                    <a:pt x="1459" y="12291"/>
                    <a:pt x="1466" y="12361"/>
                    <a:pt x="1471" y="12404"/>
                  </a:cubicBezTo>
                  <a:cubicBezTo>
                    <a:pt x="1601" y="14668"/>
                    <a:pt x="1990" y="16759"/>
                    <a:pt x="2617" y="18421"/>
                  </a:cubicBezTo>
                  <a:cubicBezTo>
                    <a:pt x="3384" y="20455"/>
                    <a:pt x="4411" y="21586"/>
                    <a:pt x="5492" y="21586"/>
                  </a:cubicBezTo>
                  <a:cubicBezTo>
                    <a:pt x="7638" y="21586"/>
                    <a:pt x="9421" y="17129"/>
                    <a:pt x="9546" y="11442"/>
                  </a:cubicBezTo>
                  <a:lnTo>
                    <a:pt x="9553" y="11173"/>
                  </a:lnTo>
                  <a:lnTo>
                    <a:pt x="9639" y="11030"/>
                  </a:lnTo>
                  <a:cubicBezTo>
                    <a:pt x="9898" y="10600"/>
                    <a:pt x="10304" y="10054"/>
                    <a:pt x="10801" y="10054"/>
                  </a:cubicBezTo>
                  <a:cubicBezTo>
                    <a:pt x="11298" y="10054"/>
                    <a:pt x="11704" y="10600"/>
                    <a:pt x="11963" y="11030"/>
                  </a:cubicBezTo>
                  <a:lnTo>
                    <a:pt x="12049" y="11173"/>
                  </a:lnTo>
                  <a:lnTo>
                    <a:pt x="12054" y="11442"/>
                  </a:lnTo>
                  <a:cubicBezTo>
                    <a:pt x="12184" y="17129"/>
                    <a:pt x="13962" y="21571"/>
                    <a:pt x="16108" y="21586"/>
                  </a:cubicBezTo>
                  <a:cubicBezTo>
                    <a:pt x="17195" y="21600"/>
                    <a:pt x="18218" y="20469"/>
                    <a:pt x="18985" y="18421"/>
                  </a:cubicBezTo>
                  <a:cubicBezTo>
                    <a:pt x="19607" y="16773"/>
                    <a:pt x="20001" y="14668"/>
                    <a:pt x="20130" y="12404"/>
                  </a:cubicBezTo>
                  <a:cubicBezTo>
                    <a:pt x="20136" y="12361"/>
                    <a:pt x="20141" y="12291"/>
                    <a:pt x="20168" y="11460"/>
                  </a:cubicBezTo>
                  <a:lnTo>
                    <a:pt x="21600" y="11460"/>
                  </a:lnTo>
                  <a:lnTo>
                    <a:pt x="21600" y="8237"/>
                  </a:lnTo>
                  <a:lnTo>
                    <a:pt x="20071" y="8237"/>
                  </a:lnTo>
                  <a:cubicBezTo>
                    <a:pt x="19898" y="6332"/>
                    <a:pt x="19536" y="4583"/>
                    <a:pt x="18995" y="3165"/>
                  </a:cubicBezTo>
                  <a:cubicBezTo>
                    <a:pt x="18228" y="1131"/>
                    <a:pt x="17207" y="0"/>
                    <a:pt x="16120" y="0"/>
                  </a:cubicBezTo>
                  <a:cubicBezTo>
                    <a:pt x="16099" y="0"/>
                    <a:pt x="16071" y="0"/>
                    <a:pt x="16049" y="0"/>
                  </a:cubicBezTo>
                  <a:cubicBezTo>
                    <a:pt x="14276" y="86"/>
                    <a:pt x="12709" y="3262"/>
                    <a:pt x="12211" y="7789"/>
                  </a:cubicBezTo>
                  <a:lnTo>
                    <a:pt x="12147" y="8362"/>
                  </a:lnTo>
                  <a:lnTo>
                    <a:pt x="11941" y="8134"/>
                  </a:lnTo>
                  <a:cubicBezTo>
                    <a:pt x="11644" y="7819"/>
                    <a:pt x="11255" y="7489"/>
                    <a:pt x="10806" y="7489"/>
                  </a:cubicBezTo>
                  <a:cubicBezTo>
                    <a:pt x="10357" y="7489"/>
                    <a:pt x="9968" y="7804"/>
                    <a:pt x="9671" y="8134"/>
                  </a:cubicBezTo>
                  <a:lnTo>
                    <a:pt x="9465" y="8362"/>
                  </a:lnTo>
                  <a:lnTo>
                    <a:pt x="9400" y="7789"/>
                  </a:lnTo>
                  <a:cubicBezTo>
                    <a:pt x="8909" y="3262"/>
                    <a:pt x="7336" y="72"/>
                    <a:pt x="5563" y="0"/>
                  </a:cubicBezTo>
                  <a:cubicBezTo>
                    <a:pt x="5541" y="0"/>
                    <a:pt x="5513" y="0"/>
                    <a:pt x="5492" y="0"/>
                  </a:cubicBezTo>
                  <a:close/>
                  <a:moveTo>
                    <a:pt x="16120" y="3120"/>
                  </a:moveTo>
                  <a:cubicBezTo>
                    <a:pt x="17709" y="3120"/>
                    <a:pt x="19005" y="6559"/>
                    <a:pt x="19005" y="10770"/>
                  </a:cubicBezTo>
                  <a:cubicBezTo>
                    <a:pt x="19005" y="12833"/>
                    <a:pt x="18703" y="14754"/>
                    <a:pt x="18157" y="16200"/>
                  </a:cubicBezTo>
                  <a:cubicBezTo>
                    <a:pt x="17622" y="17619"/>
                    <a:pt x="16919" y="18406"/>
                    <a:pt x="16167" y="18434"/>
                  </a:cubicBezTo>
                  <a:cubicBezTo>
                    <a:pt x="16151" y="18434"/>
                    <a:pt x="16130" y="18434"/>
                    <a:pt x="16113" y="18434"/>
                  </a:cubicBezTo>
                  <a:cubicBezTo>
                    <a:pt x="15346" y="18434"/>
                    <a:pt x="14622" y="17634"/>
                    <a:pt x="14076" y="16187"/>
                  </a:cubicBezTo>
                  <a:cubicBezTo>
                    <a:pt x="13530" y="14740"/>
                    <a:pt x="13233" y="12819"/>
                    <a:pt x="13233" y="10770"/>
                  </a:cubicBezTo>
                  <a:cubicBezTo>
                    <a:pt x="13233" y="6559"/>
                    <a:pt x="14531" y="3106"/>
                    <a:pt x="16120" y="3120"/>
                  </a:cubicBezTo>
                  <a:close/>
                  <a:moveTo>
                    <a:pt x="5487" y="3151"/>
                  </a:moveTo>
                  <a:cubicBezTo>
                    <a:pt x="7076" y="3137"/>
                    <a:pt x="8373" y="6572"/>
                    <a:pt x="8373" y="10797"/>
                  </a:cubicBezTo>
                  <a:cubicBezTo>
                    <a:pt x="8379" y="12817"/>
                    <a:pt x="8082" y="14740"/>
                    <a:pt x="7536" y="16187"/>
                  </a:cubicBezTo>
                  <a:cubicBezTo>
                    <a:pt x="6990" y="17648"/>
                    <a:pt x="6265" y="18434"/>
                    <a:pt x="5492" y="18434"/>
                  </a:cubicBezTo>
                  <a:cubicBezTo>
                    <a:pt x="5475" y="18434"/>
                    <a:pt x="5454" y="18434"/>
                    <a:pt x="5438" y="18434"/>
                  </a:cubicBezTo>
                  <a:cubicBezTo>
                    <a:pt x="4686" y="18406"/>
                    <a:pt x="3985" y="17604"/>
                    <a:pt x="3449" y="16200"/>
                  </a:cubicBezTo>
                  <a:cubicBezTo>
                    <a:pt x="2903" y="14754"/>
                    <a:pt x="2600" y="12831"/>
                    <a:pt x="2600" y="10797"/>
                  </a:cubicBezTo>
                  <a:cubicBezTo>
                    <a:pt x="2600" y="6586"/>
                    <a:pt x="3892" y="3151"/>
                    <a:pt x="5487" y="3151"/>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5" name="When you wanna look"/>
            <p:cNvSpPr txBox="1"/>
            <p:nvPr/>
          </p:nvSpPr>
          <p:spPr>
            <a:xfrm>
              <a:off x="3678864" y="1489922"/>
              <a:ext cx="3123286"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When you wanna look</a:t>
              </a:r>
            </a:p>
          </p:txBody>
        </p:sp>
        <p:sp>
          <p:nvSpPr>
            <p:cNvPr id="196" name="Multi-Asset"/>
            <p:cNvSpPr txBox="1"/>
            <p:nvPr/>
          </p:nvSpPr>
          <p:spPr>
            <a:xfrm>
              <a:off x="2684791" y="3657706"/>
              <a:ext cx="1661161"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Multi-Asset</a:t>
              </a:r>
            </a:p>
          </p:txBody>
        </p:sp>
      </p:grpSp>
      <p:grpSp>
        <p:nvGrpSpPr>
          <p:cNvPr id="207" name="成组"/>
          <p:cNvGrpSpPr/>
          <p:nvPr/>
        </p:nvGrpSpPr>
        <p:grpSpPr>
          <a:xfrm>
            <a:off x="9453686" y="3594896"/>
            <a:ext cx="2740805" cy="6526208"/>
            <a:chOff x="0" y="0"/>
            <a:chExt cx="2740804" cy="6526207"/>
          </a:xfrm>
        </p:grpSpPr>
        <p:grpSp>
          <p:nvGrpSpPr>
            <p:cNvPr id="205" name="成组"/>
            <p:cNvGrpSpPr/>
            <p:nvPr/>
          </p:nvGrpSpPr>
          <p:grpSpPr>
            <a:xfrm>
              <a:off x="0" y="-1"/>
              <a:ext cx="2740805" cy="5651772"/>
              <a:chOff x="0" y="0"/>
              <a:chExt cx="2740804" cy="5651770"/>
            </a:xfrm>
          </p:grpSpPr>
          <p:pic>
            <p:nvPicPr>
              <p:cNvPr id="198" name="lightm-fragment-1.png" descr="lightm-fragment-1.png"/>
              <p:cNvPicPr>
                <a:picLocks noChangeAspect="1"/>
              </p:cNvPicPr>
              <p:nvPr/>
            </p:nvPicPr>
            <p:blipFill>
              <a:blip r:embed="rId3">
                <a:extLst/>
              </a:blip>
              <a:stretch>
                <a:fillRect/>
              </a:stretch>
            </p:blipFill>
            <p:spPr>
              <a:xfrm>
                <a:off x="0" y="1578583"/>
                <a:ext cx="1143856" cy="1143856"/>
              </a:xfrm>
              <a:prstGeom prst="rect">
                <a:avLst/>
              </a:prstGeom>
              <a:ln w="12700" cap="flat">
                <a:noFill/>
                <a:miter lim="400000"/>
              </a:ln>
              <a:effectLst/>
            </p:spPr>
          </p:pic>
          <p:pic>
            <p:nvPicPr>
              <p:cNvPr id="199" name="lightm-fragment-2.png" descr="lightm-fragment-2.png"/>
              <p:cNvPicPr>
                <a:picLocks noChangeAspect="1"/>
              </p:cNvPicPr>
              <p:nvPr/>
            </p:nvPicPr>
            <p:blipFill>
              <a:blip r:embed="rId4">
                <a:extLst/>
              </a:blip>
              <a:stretch>
                <a:fillRect/>
              </a:stretch>
            </p:blipFill>
            <p:spPr>
              <a:xfrm>
                <a:off x="1596949" y="1578583"/>
                <a:ext cx="1143856" cy="1143856"/>
              </a:xfrm>
              <a:prstGeom prst="rect">
                <a:avLst/>
              </a:prstGeom>
              <a:ln w="12700" cap="flat">
                <a:noFill/>
                <a:miter lim="400000"/>
              </a:ln>
              <a:effectLst/>
            </p:spPr>
          </p:pic>
          <p:pic>
            <p:nvPicPr>
              <p:cNvPr id="200" name="Lightm_outlined.png" descr="Lightm_outlined.png"/>
              <p:cNvPicPr>
                <a:picLocks noChangeAspect="1"/>
              </p:cNvPicPr>
              <p:nvPr/>
            </p:nvPicPr>
            <p:blipFill>
              <a:blip r:embed="rId5">
                <a:extLst/>
              </a:blip>
              <a:stretch>
                <a:fillRect/>
              </a:stretch>
            </p:blipFill>
            <p:spPr>
              <a:xfrm>
                <a:off x="622927" y="0"/>
                <a:ext cx="1143857" cy="1143856"/>
              </a:xfrm>
              <a:prstGeom prst="rect">
                <a:avLst/>
              </a:prstGeom>
              <a:ln w="12700" cap="flat">
                <a:noFill/>
                <a:miter lim="400000"/>
              </a:ln>
              <a:effectLst/>
            </p:spPr>
          </p:pic>
          <p:sp>
            <p:nvSpPr>
              <p:cNvPr id="201" name="线条"/>
              <p:cNvSpPr/>
              <p:nvPr/>
            </p:nvSpPr>
            <p:spPr>
              <a:xfrm flipH="1">
                <a:off x="610752" y="1244643"/>
                <a:ext cx="240901" cy="24090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02" name="线条"/>
              <p:cNvSpPr/>
              <p:nvPr/>
            </p:nvSpPr>
            <p:spPr>
              <a:xfrm>
                <a:off x="1471119" y="1243062"/>
                <a:ext cx="244064" cy="24406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03" name="线条"/>
              <p:cNvSpPr/>
              <p:nvPr/>
            </p:nvSpPr>
            <p:spPr>
              <a:xfrm flipH="1">
                <a:off x="1342976" y="2610658"/>
                <a:ext cx="1" cy="1143857"/>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pic>
            <p:nvPicPr>
              <p:cNvPr id="204" name="Lightm.png" descr="Lightm.png"/>
              <p:cNvPicPr>
                <a:picLocks noChangeAspect="1"/>
              </p:cNvPicPr>
              <p:nvPr/>
            </p:nvPicPr>
            <p:blipFill>
              <a:blip r:embed="rId6">
                <a:extLst/>
              </a:blip>
              <a:stretch>
                <a:fillRect/>
              </a:stretch>
            </p:blipFill>
            <p:spPr>
              <a:xfrm>
                <a:off x="512105" y="3990026"/>
                <a:ext cx="1661745" cy="1661745"/>
              </a:xfrm>
              <a:prstGeom prst="rect">
                <a:avLst/>
              </a:prstGeom>
              <a:ln w="12700" cap="flat">
                <a:noFill/>
                <a:miter lim="400000"/>
              </a:ln>
              <a:effectLst/>
            </p:spPr>
          </p:pic>
        </p:grpSp>
        <p:sp>
          <p:nvSpPr>
            <p:cNvPr id="206" name="Equippable"/>
            <p:cNvSpPr txBox="1"/>
            <p:nvPr/>
          </p:nvSpPr>
          <p:spPr>
            <a:xfrm>
              <a:off x="542564" y="6064842"/>
              <a:ext cx="1655675"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Equippable</a:t>
              </a:r>
            </a:p>
          </p:txBody>
        </p:sp>
      </p:grpSp>
      <p:pic>
        <p:nvPicPr>
          <p:cNvPr id="208" name="Lightm.png" descr="Lightm.png"/>
          <p:cNvPicPr>
            <a:picLocks noChangeAspect="1"/>
          </p:cNvPicPr>
          <p:nvPr/>
        </p:nvPicPr>
        <p:blipFill>
          <a:blip r:embed="rId6">
            <a:extLst/>
          </a:blip>
          <a:stretch>
            <a:fillRect/>
          </a:stretch>
        </p:blipFill>
        <p:spPr>
          <a:xfrm>
            <a:off x="22861658" y="199137"/>
            <a:ext cx="1420464" cy="1420463"/>
          </a:xfrm>
          <a:prstGeom prst="rect">
            <a:avLst/>
          </a:prstGeom>
          <a:ln w="12700">
            <a:miter lim="400000"/>
          </a:ln>
        </p:spPr>
      </p:pic>
      <p:sp>
        <p:nvSpPr>
          <p:cNvPr id="209" name="线条"/>
          <p:cNvSpPr/>
          <p:nvPr/>
        </p:nvSpPr>
        <p:spPr>
          <a:xfrm>
            <a:off x="1633713" y="7220622"/>
            <a:ext cx="6802151" cy="1"/>
          </a:xfrm>
          <a:prstGeom prst="line">
            <a:avLst/>
          </a:prstGeom>
          <a:ln w="12700">
            <a:solidFill>
              <a:srgbClr val="000000"/>
            </a:solidFill>
            <a:miter lim="400000"/>
          </a:ln>
        </p:spPr>
        <p:txBody>
          <a:bodyPr lIns="50800" tIns="50800" rIns="50800" bIns="50800" anchor="ctr"/>
          <a:lstStyle/>
          <a:p>
            <a:pPr/>
          </a:p>
        </p:txBody>
      </p:sp>
      <p:sp>
        <p:nvSpPr>
          <p:cNvPr id="210" name="线条"/>
          <p:cNvSpPr/>
          <p:nvPr/>
        </p:nvSpPr>
        <p:spPr>
          <a:xfrm flipV="1">
            <a:off x="9008976" y="3377977"/>
            <a:ext cx="1" cy="7685290"/>
          </a:xfrm>
          <a:prstGeom prst="line">
            <a:avLst/>
          </a:prstGeom>
          <a:ln w="12700">
            <a:solidFill>
              <a:srgbClr val="000000"/>
            </a:solidFill>
            <a:miter lim="400000"/>
          </a:ln>
        </p:spPr>
        <p:txBody>
          <a:bodyPr lIns="50800" tIns="50800" rIns="50800" bIns="50800" anchor="ctr"/>
          <a:lstStyle/>
          <a:p>
            <a:pPr/>
          </a:p>
        </p:txBody>
      </p:sp>
      <p:pic>
        <p:nvPicPr>
          <p:cNvPr id="211" name="RMRK_pink_200px.png" descr="RMRK_pink_200px.png"/>
          <p:cNvPicPr>
            <a:picLocks noChangeAspect="1"/>
          </p:cNvPicPr>
          <p:nvPr/>
        </p:nvPicPr>
        <p:blipFill>
          <a:blip r:embed="rId7">
            <a:extLst/>
          </a:blip>
          <a:stretch>
            <a:fillRect/>
          </a:stretch>
        </p:blipFill>
        <p:spPr>
          <a:xfrm>
            <a:off x="16286823" y="10753324"/>
            <a:ext cx="4364634" cy="143316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What is next generation NFT?"/>
          <p:cNvSpPr txBox="1"/>
          <p:nvPr>
            <p:ph type="title"/>
          </p:nvPr>
        </p:nvSpPr>
        <p:spPr>
          <a:prstGeom prst="rect">
            <a:avLst/>
          </a:prstGeom>
        </p:spPr>
        <p:txBody>
          <a:bodyPr/>
          <a:lstStyle/>
          <a:p>
            <a:pPr/>
            <a:r>
              <a:t>What is next generation NFT?</a:t>
            </a:r>
          </a:p>
        </p:txBody>
      </p:sp>
      <p:sp>
        <p:nvSpPr>
          <p:cNvPr id="214" name="Nestable…"/>
          <p:cNvSpPr txBox="1"/>
          <p:nvPr/>
        </p:nvSpPr>
        <p:spPr>
          <a:xfrm>
            <a:off x="1255449" y="3161959"/>
            <a:ext cx="10517370" cy="8895768"/>
          </a:xfrm>
          <a:prstGeom prst="rect">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Nestable</a:t>
            </a:r>
          </a:p>
          <a:p>
            <a:pPr marL="203200" marR="203200" algn="l">
              <a:lnSpc>
                <a:spcPct val="90000"/>
              </a:lnSpc>
              <a:spcBef>
                <a:spcPts val="3200"/>
              </a:spcBef>
              <a:defRPr sz="3200">
                <a:solidFill>
                  <a:srgbClr val="000000"/>
                </a:solidFill>
              </a:defRPr>
            </a:pPr>
            <a:r>
              <a:t>NFT can hold NFT. This helps build relationship network among NFTs.</a:t>
            </a:r>
          </a:p>
          <a:p>
            <a:pPr marL="203200" marR="203200" algn="l">
              <a:lnSpc>
                <a:spcPct val="90000"/>
              </a:lnSpc>
              <a:spcBef>
                <a:spcPts val="3200"/>
              </a:spcBef>
              <a:defRPr sz="3200">
                <a:solidFill>
                  <a:srgbClr val="000000"/>
                </a:solidFill>
              </a:defRPr>
            </a:pPr>
            <a:r>
              <a:t>Example:</a:t>
            </a:r>
          </a:p>
          <a:p>
            <a:pPr marL="609600" marR="203200" indent="-406400" algn="l">
              <a:lnSpc>
                <a:spcPct val="90000"/>
              </a:lnSpc>
              <a:spcBef>
                <a:spcPts val="3200"/>
              </a:spcBef>
              <a:buSzPct val="123000"/>
              <a:buChar char="-"/>
              <a:defRPr sz="3200">
                <a:solidFill>
                  <a:srgbClr val="000000"/>
                </a:solidFill>
              </a:defRPr>
            </a:pPr>
            <a:r>
              <a:t>I want to release a digital album in the form of NFT. The album itself is an NFT, and every song in the album is also an NFT. With the help of Nestable, we can easily express the relationship between the album NFT and the song NFT.</a:t>
            </a:r>
          </a:p>
          <a:p>
            <a:pPr marL="609600" marR="203200" indent="-406400" algn="l">
              <a:lnSpc>
                <a:spcPct val="90000"/>
              </a:lnSpc>
              <a:spcBef>
                <a:spcPts val="3200"/>
              </a:spcBef>
              <a:buSzPct val="123000"/>
              <a:buChar char="-"/>
              <a:defRPr sz="3200">
                <a:solidFill>
                  <a:srgbClr val="000000"/>
                </a:solidFill>
              </a:defRPr>
            </a:pPr>
            <a:r>
              <a:t>More flexible Soul-bound. With Nestable, it is possible for an NFT to be the SBT of its parent NFT, and its parent NFT to be transferable, which fits more scenarios.</a:t>
            </a:r>
          </a:p>
        </p:txBody>
      </p:sp>
      <p:pic>
        <p:nvPicPr>
          <p:cNvPr id="215" name="Lightm.png" descr="Lightm.png"/>
          <p:cNvPicPr>
            <a:picLocks noChangeAspect="1"/>
          </p:cNvPicPr>
          <p:nvPr/>
        </p:nvPicPr>
        <p:blipFill>
          <a:blip r:embed="rId2">
            <a:extLst/>
          </a:blip>
          <a:stretch>
            <a:fillRect/>
          </a:stretch>
        </p:blipFill>
        <p:spPr>
          <a:xfrm>
            <a:off x="22861658" y="199137"/>
            <a:ext cx="1420464" cy="1420463"/>
          </a:xfrm>
          <a:prstGeom prst="rect">
            <a:avLst/>
          </a:prstGeom>
          <a:ln w="12700">
            <a:miter lim="400000"/>
          </a:ln>
        </p:spPr>
      </p:pic>
      <p:grpSp>
        <p:nvGrpSpPr>
          <p:cNvPr id="227" name="成组"/>
          <p:cNvGrpSpPr/>
          <p:nvPr/>
        </p:nvGrpSpPr>
        <p:grpSpPr>
          <a:xfrm>
            <a:off x="14673558" y="4142345"/>
            <a:ext cx="6608697" cy="5431310"/>
            <a:chOff x="0" y="0"/>
            <a:chExt cx="6608695" cy="5431309"/>
          </a:xfrm>
        </p:grpSpPr>
        <p:grpSp>
          <p:nvGrpSpPr>
            <p:cNvPr id="222" name="成组"/>
            <p:cNvGrpSpPr/>
            <p:nvPr/>
          </p:nvGrpSpPr>
          <p:grpSpPr>
            <a:xfrm>
              <a:off x="-1" y="0"/>
              <a:ext cx="6608697" cy="5431310"/>
              <a:chOff x="0" y="0"/>
              <a:chExt cx="6608695" cy="5431309"/>
            </a:xfrm>
          </p:grpSpPr>
          <p:sp>
            <p:nvSpPr>
              <p:cNvPr id="216" name="转盘"/>
              <p:cNvSpPr/>
              <p:nvPr/>
            </p:nvSpPr>
            <p:spPr>
              <a:xfrm>
                <a:off x="1804697" y="0"/>
                <a:ext cx="2999303" cy="2314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3" y="0"/>
                    </a:moveTo>
                    <a:cubicBezTo>
                      <a:pt x="410" y="0"/>
                      <a:pt x="0" y="538"/>
                      <a:pt x="0" y="1196"/>
                    </a:cubicBezTo>
                    <a:lnTo>
                      <a:pt x="0" y="20404"/>
                    </a:lnTo>
                    <a:cubicBezTo>
                      <a:pt x="0" y="21062"/>
                      <a:pt x="415" y="21600"/>
                      <a:pt x="923" y="21600"/>
                    </a:cubicBezTo>
                    <a:lnTo>
                      <a:pt x="20677" y="21600"/>
                    </a:lnTo>
                    <a:cubicBezTo>
                      <a:pt x="21190" y="21600"/>
                      <a:pt x="21600" y="21062"/>
                      <a:pt x="21600" y="20404"/>
                    </a:cubicBezTo>
                    <a:lnTo>
                      <a:pt x="21600" y="1196"/>
                    </a:lnTo>
                    <a:cubicBezTo>
                      <a:pt x="21600" y="531"/>
                      <a:pt x="21185" y="0"/>
                      <a:pt x="20677" y="0"/>
                    </a:cubicBezTo>
                    <a:lnTo>
                      <a:pt x="923" y="0"/>
                    </a:lnTo>
                    <a:close/>
                    <a:moveTo>
                      <a:pt x="18324" y="1098"/>
                    </a:moveTo>
                    <a:lnTo>
                      <a:pt x="18643" y="1098"/>
                    </a:lnTo>
                    <a:cubicBezTo>
                      <a:pt x="18680" y="1098"/>
                      <a:pt x="18712" y="1141"/>
                      <a:pt x="18712" y="1190"/>
                    </a:cubicBezTo>
                    <a:lnTo>
                      <a:pt x="18712" y="1797"/>
                    </a:lnTo>
                    <a:cubicBezTo>
                      <a:pt x="18712" y="1839"/>
                      <a:pt x="18729" y="1881"/>
                      <a:pt x="18756" y="1902"/>
                    </a:cubicBezTo>
                    <a:lnTo>
                      <a:pt x="19133" y="2191"/>
                    </a:lnTo>
                    <a:cubicBezTo>
                      <a:pt x="19182" y="2226"/>
                      <a:pt x="19214" y="2296"/>
                      <a:pt x="19214" y="2373"/>
                    </a:cubicBezTo>
                    <a:lnTo>
                      <a:pt x="19214" y="3562"/>
                    </a:lnTo>
                    <a:cubicBezTo>
                      <a:pt x="19214" y="3625"/>
                      <a:pt x="19170" y="3680"/>
                      <a:pt x="19122" y="3680"/>
                    </a:cubicBezTo>
                    <a:lnTo>
                      <a:pt x="18771" y="3680"/>
                    </a:lnTo>
                    <a:cubicBezTo>
                      <a:pt x="18738" y="3680"/>
                      <a:pt x="18707" y="3716"/>
                      <a:pt x="18707" y="3765"/>
                    </a:cubicBezTo>
                    <a:lnTo>
                      <a:pt x="18707" y="3995"/>
                    </a:lnTo>
                    <a:cubicBezTo>
                      <a:pt x="18707" y="4044"/>
                      <a:pt x="18733" y="4093"/>
                      <a:pt x="18771" y="4107"/>
                    </a:cubicBezTo>
                    <a:cubicBezTo>
                      <a:pt x="19246" y="4275"/>
                      <a:pt x="19592" y="4835"/>
                      <a:pt x="19592" y="5499"/>
                    </a:cubicBezTo>
                    <a:cubicBezTo>
                      <a:pt x="19609" y="6164"/>
                      <a:pt x="19263" y="6724"/>
                      <a:pt x="18788" y="6892"/>
                    </a:cubicBezTo>
                    <a:cubicBezTo>
                      <a:pt x="18750" y="6906"/>
                      <a:pt x="18723" y="6955"/>
                      <a:pt x="18723" y="7004"/>
                    </a:cubicBezTo>
                    <a:lnTo>
                      <a:pt x="18723" y="13238"/>
                    </a:lnTo>
                    <a:cubicBezTo>
                      <a:pt x="18723" y="14022"/>
                      <a:pt x="18560" y="14799"/>
                      <a:pt x="18258" y="15477"/>
                    </a:cubicBezTo>
                    <a:lnTo>
                      <a:pt x="17556" y="17052"/>
                    </a:lnTo>
                    <a:cubicBezTo>
                      <a:pt x="17540" y="17094"/>
                      <a:pt x="17551" y="17144"/>
                      <a:pt x="17578" y="17165"/>
                    </a:cubicBezTo>
                    <a:lnTo>
                      <a:pt x="17644" y="17214"/>
                    </a:lnTo>
                    <a:cubicBezTo>
                      <a:pt x="17676" y="17235"/>
                      <a:pt x="17686" y="17290"/>
                      <a:pt x="17664" y="17325"/>
                    </a:cubicBezTo>
                    <a:lnTo>
                      <a:pt x="17271" y="18206"/>
                    </a:lnTo>
                    <a:cubicBezTo>
                      <a:pt x="17255" y="18248"/>
                      <a:pt x="17266" y="18299"/>
                      <a:pt x="17293" y="18320"/>
                    </a:cubicBezTo>
                    <a:lnTo>
                      <a:pt x="18577" y="19278"/>
                    </a:lnTo>
                    <a:cubicBezTo>
                      <a:pt x="18609" y="19299"/>
                      <a:pt x="18620" y="19354"/>
                      <a:pt x="18599" y="19389"/>
                    </a:cubicBezTo>
                    <a:lnTo>
                      <a:pt x="18562" y="19475"/>
                    </a:lnTo>
                    <a:cubicBezTo>
                      <a:pt x="18545" y="19517"/>
                      <a:pt x="18501" y="19529"/>
                      <a:pt x="18474" y="19501"/>
                    </a:cubicBezTo>
                    <a:lnTo>
                      <a:pt x="17195" y="18550"/>
                    </a:lnTo>
                    <a:cubicBezTo>
                      <a:pt x="17163" y="18529"/>
                      <a:pt x="17125" y="18543"/>
                      <a:pt x="17109" y="18578"/>
                    </a:cubicBezTo>
                    <a:lnTo>
                      <a:pt x="17006" y="18810"/>
                    </a:lnTo>
                    <a:cubicBezTo>
                      <a:pt x="16990" y="18852"/>
                      <a:pt x="17001" y="18900"/>
                      <a:pt x="17028" y="18921"/>
                    </a:cubicBezTo>
                    <a:lnTo>
                      <a:pt x="17141" y="19004"/>
                    </a:lnTo>
                    <a:cubicBezTo>
                      <a:pt x="17173" y="19025"/>
                      <a:pt x="17185" y="19081"/>
                      <a:pt x="17163" y="19116"/>
                    </a:cubicBezTo>
                    <a:lnTo>
                      <a:pt x="16537" y="20515"/>
                    </a:lnTo>
                    <a:cubicBezTo>
                      <a:pt x="16521" y="20557"/>
                      <a:pt x="16476" y="20572"/>
                      <a:pt x="16449" y="20544"/>
                    </a:cubicBezTo>
                    <a:lnTo>
                      <a:pt x="15370" y="19733"/>
                    </a:lnTo>
                    <a:cubicBezTo>
                      <a:pt x="15337" y="19712"/>
                      <a:pt x="15328" y="19656"/>
                      <a:pt x="15349" y="19621"/>
                    </a:cubicBezTo>
                    <a:lnTo>
                      <a:pt x="15975" y="18222"/>
                    </a:lnTo>
                    <a:cubicBezTo>
                      <a:pt x="15991" y="18180"/>
                      <a:pt x="16034" y="18165"/>
                      <a:pt x="16061" y="18193"/>
                    </a:cubicBezTo>
                    <a:lnTo>
                      <a:pt x="16174" y="18276"/>
                    </a:lnTo>
                    <a:cubicBezTo>
                      <a:pt x="16207" y="18297"/>
                      <a:pt x="16244" y="18285"/>
                      <a:pt x="16260" y="18250"/>
                    </a:cubicBezTo>
                    <a:lnTo>
                      <a:pt x="16920" y="16765"/>
                    </a:lnTo>
                    <a:cubicBezTo>
                      <a:pt x="16936" y="16723"/>
                      <a:pt x="16979" y="16709"/>
                      <a:pt x="17006" y="16737"/>
                    </a:cubicBezTo>
                    <a:lnTo>
                      <a:pt x="17070" y="16787"/>
                    </a:lnTo>
                    <a:cubicBezTo>
                      <a:pt x="17103" y="16808"/>
                      <a:pt x="17142" y="16794"/>
                      <a:pt x="17158" y="16759"/>
                    </a:cubicBezTo>
                    <a:lnTo>
                      <a:pt x="17860" y="15184"/>
                    </a:lnTo>
                    <a:cubicBezTo>
                      <a:pt x="18124" y="14597"/>
                      <a:pt x="18258" y="13926"/>
                      <a:pt x="18258" y="13247"/>
                    </a:cubicBezTo>
                    <a:lnTo>
                      <a:pt x="18258" y="6997"/>
                    </a:lnTo>
                    <a:cubicBezTo>
                      <a:pt x="18258" y="6948"/>
                      <a:pt x="18232" y="6900"/>
                      <a:pt x="18194" y="6886"/>
                    </a:cubicBezTo>
                    <a:cubicBezTo>
                      <a:pt x="17724" y="6718"/>
                      <a:pt x="17374" y="6158"/>
                      <a:pt x="17374" y="5493"/>
                    </a:cubicBezTo>
                    <a:cubicBezTo>
                      <a:pt x="17374" y="4828"/>
                      <a:pt x="17719" y="4268"/>
                      <a:pt x="18194" y="4100"/>
                    </a:cubicBezTo>
                    <a:cubicBezTo>
                      <a:pt x="18232" y="4086"/>
                      <a:pt x="18258" y="4037"/>
                      <a:pt x="18258" y="3988"/>
                    </a:cubicBezTo>
                    <a:lnTo>
                      <a:pt x="18258" y="3757"/>
                    </a:lnTo>
                    <a:cubicBezTo>
                      <a:pt x="18258" y="3715"/>
                      <a:pt x="18232" y="3674"/>
                      <a:pt x="18194" y="3674"/>
                    </a:cubicBezTo>
                    <a:lnTo>
                      <a:pt x="17843" y="3674"/>
                    </a:lnTo>
                    <a:cubicBezTo>
                      <a:pt x="17794" y="3674"/>
                      <a:pt x="17752" y="3619"/>
                      <a:pt x="17752" y="3556"/>
                    </a:cubicBezTo>
                    <a:lnTo>
                      <a:pt x="17752" y="2366"/>
                    </a:lnTo>
                    <a:cubicBezTo>
                      <a:pt x="17752" y="2289"/>
                      <a:pt x="17784" y="2217"/>
                      <a:pt x="17833" y="2182"/>
                    </a:cubicBezTo>
                    <a:lnTo>
                      <a:pt x="18211" y="1896"/>
                    </a:lnTo>
                    <a:cubicBezTo>
                      <a:pt x="18238" y="1875"/>
                      <a:pt x="18253" y="1833"/>
                      <a:pt x="18253" y="1791"/>
                    </a:cubicBezTo>
                    <a:lnTo>
                      <a:pt x="18253" y="1190"/>
                    </a:lnTo>
                    <a:cubicBezTo>
                      <a:pt x="18253" y="1141"/>
                      <a:pt x="18286" y="1098"/>
                      <a:pt x="18324" y="1098"/>
                    </a:cubicBezTo>
                    <a:close/>
                    <a:moveTo>
                      <a:pt x="8471" y="1323"/>
                    </a:moveTo>
                    <a:cubicBezTo>
                      <a:pt x="12498" y="1323"/>
                      <a:pt x="15781" y="5578"/>
                      <a:pt x="15781" y="10798"/>
                    </a:cubicBezTo>
                    <a:cubicBezTo>
                      <a:pt x="15781" y="16018"/>
                      <a:pt x="12509" y="20279"/>
                      <a:pt x="8476" y="20279"/>
                    </a:cubicBezTo>
                    <a:cubicBezTo>
                      <a:pt x="4443" y="20279"/>
                      <a:pt x="1161" y="16025"/>
                      <a:pt x="1161" y="10798"/>
                    </a:cubicBezTo>
                    <a:cubicBezTo>
                      <a:pt x="1161" y="5571"/>
                      <a:pt x="4443" y="1323"/>
                      <a:pt x="8471" y="1323"/>
                    </a:cubicBezTo>
                    <a:close/>
                    <a:moveTo>
                      <a:pt x="8476" y="1883"/>
                    </a:moveTo>
                    <a:cubicBezTo>
                      <a:pt x="4681" y="1883"/>
                      <a:pt x="1598" y="5886"/>
                      <a:pt x="1598" y="10798"/>
                    </a:cubicBezTo>
                    <a:cubicBezTo>
                      <a:pt x="1598" y="15710"/>
                      <a:pt x="4686" y="19711"/>
                      <a:pt x="8476" y="19711"/>
                    </a:cubicBezTo>
                    <a:cubicBezTo>
                      <a:pt x="12266" y="19711"/>
                      <a:pt x="15354" y="15710"/>
                      <a:pt x="15354" y="10798"/>
                    </a:cubicBezTo>
                    <a:cubicBezTo>
                      <a:pt x="15354" y="5886"/>
                      <a:pt x="12266" y="1883"/>
                      <a:pt x="8476" y="1883"/>
                    </a:cubicBezTo>
                    <a:close/>
                    <a:moveTo>
                      <a:pt x="8476" y="8852"/>
                    </a:moveTo>
                    <a:cubicBezTo>
                      <a:pt x="9307" y="8852"/>
                      <a:pt x="9978" y="9720"/>
                      <a:pt x="9978" y="10798"/>
                    </a:cubicBezTo>
                    <a:cubicBezTo>
                      <a:pt x="9972" y="11875"/>
                      <a:pt x="9302" y="12742"/>
                      <a:pt x="8476" y="12742"/>
                    </a:cubicBezTo>
                    <a:cubicBezTo>
                      <a:pt x="7650" y="12742"/>
                      <a:pt x="6974" y="11875"/>
                      <a:pt x="6974" y="10798"/>
                    </a:cubicBezTo>
                    <a:cubicBezTo>
                      <a:pt x="6974" y="9727"/>
                      <a:pt x="7645" y="8852"/>
                      <a:pt x="8476" y="8852"/>
                    </a:cubicBezTo>
                    <a:close/>
                    <a:moveTo>
                      <a:pt x="8476" y="10356"/>
                    </a:moveTo>
                    <a:cubicBezTo>
                      <a:pt x="8389" y="10356"/>
                      <a:pt x="8301" y="10399"/>
                      <a:pt x="8235" y="10485"/>
                    </a:cubicBezTo>
                    <a:cubicBezTo>
                      <a:pt x="8102" y="10657"/>
                      <a:pt x="8102" y="10936"/>
                      <a:pt x="8235" y="11108"/>
                    </a:cubicBezTo>
                    <a:cubicBezTo>
                      <a:pt x="8368" y="11280"/>
                      <a:pt x="8584" y="11280"/>
                      <a:pt x="8717" y="11108"/>
                    </a:cubicBezTo>
                    <a:cubicBezTo>
                      <a:pt x="8850" y="10936"/>
                      <a:pt x="8850" y="10657"/>
                      <a:pt x="8717" y="10485"/>
                    </a:cubicBezTo>
                    <a:cubicBezTo>
                      <a:pt x="8651" y="10399"/>
                      <a:pt x="8563" y="10356"/>
                      <a:pt x="8476" y="10356"/>
                    </a:cubicBezTo>
                    <a:close/>
                    <a:moveTo>
                      <a:pt x="1566" y="18781"/>
                    </a:moveTo>
                    <a:cubicBezTo>
                      <a:pt x="1884" y="18781"/>
                      <a:pt x="2138" y="19117"/>
                      <a:pt x="2138" y="19523"/>
                    </a:cubicBezTo>
                    <a:cubicBezTo>
                      <a:pt x="2138" y="19936"/>
                      <a:pt x="1884" y="20264"/>
                      <a:pt x="1566" y="20264"/>
                    </a:cubicBezTo>
                    <a:cubicBezTo>
                      <a:pt x="1247" y="20264"/>
                      <a:pt x="994" y="19929"/>
                      <a:pt x="994" y="19523"/>
                    </a:cubicBezTo>
                    <a:cubicBezTo>
                      <a:pt x="994" y="19110"/>
                      <a:pt x="1253" y="18781"/>
                      <a:pt x="1566" y="18781"/>
                    </a:cubicBezTo>
                    <a:close/>
                    <a:moveTo>
                      <a:pt x="3202" y="18781"/>
                    </a:moveTo>
                    <a:cubicBezTo>
                      <a:pt x="3521" y="18781"/>
                      <a:pt x="3774" y="19117"/>
                      <a:pt x="3774" y="19523"/>
                    </a:cubicBezTo>
                    <a:cubicBezTo>
                      <a:pt x="3774" y="19936"/>
                      <a:pt x="3521" y="20264"/>
                      <a:pt x="3202" y="20264"/>
                    </a:cubicBezTo>
                    <a:cubicBezTo>
                      <a:pt x="2884" y="20264"/>
                      <a:pt x="2629" y="19929"/>
                      <a:pt x="2629" y="19523"/>
                    </a:cubicBezTo>
                    <a:cubicBezTo>
                      <a:pt x="2629" y="19110"/>
                      <a:pt x="2889" y="18781"/>
                      <a:pt x="3202" y="18781"/>
                    </a:cubicBezTo>
                    <a:close/>
                    <a:moveTo>
                      <a:pt x="20002" y="18781"/>
                    </a:moveTo>
                    <a:cubicBezTo>
                      <a:pt x="20321" y="18781"/>
                      <a:pt x="20574" y="19117"/>
                      <a:pt x="20574" y="19523"/>
                    </a:cubicBezTo>
                    <a:cubicBezTo>
                      <a:pt x="20580" y="19936"/>
                      <a:pt x="20321" y="20264"/>
                      <a:pt x="20002" y="20264"/>
                    </a:cubicBezTo>
                    <a:cubicBezTo>
                      <a:pt x="19684" y="20264"/>
                      <a:pt x="19430" y="19929"/>
                      <a:pt x="19430" y="19523"/>
                    </a:cubicBezTo>
                    <a:cubicBezTo>
                      <a:pt x="19430" y="19110"/>
                      <a:pt x="19689" y="18781"/>
                      <a:pt x="20002" y="18781"/>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221" name="成组"/>
              <p:cNvGrpSpPr/>
              <p:nvPr/>
            </p:nvGrpSpPr>
            <p:grpSpPr>
              <a:xfrm>
                <a:off x="-1" y="4056365"/>
                <a:ext cx="6608697" cy="1374945"/>
                <a:chOff x="0" y="0"/>
                <a:chExt cx="6608695" cy="1374943"/>
              </a:xfrm>
            </p:grpSpPr>
            <p:sp>
              <p:nvSpPr>
                <p:cNvPr id="217" name="音符"/>
                <p:cNvSpPr/>
                <p:nvPr/>
              </p:nvSpPr>
              <p:spPr>
                <a:xfrm>
                  <a:off x="0" y="0"/>
                  <a:ext cx="1143856" cy="1374944"/>
                </a:xfrm>
                <a:custGeom>
                  <a:avLst/>
                  <a:gdLst/>
                  <a:ahLst/>
                  <a:cxnLst>
                    <a:cxn ang="0">
                      <a:pos x="wd2" y="hd2"/>
                    </a:cxn>
                    <a:cxn ang="5400000">
                      <a:pos x="wd2" y="hd2"/>
                    </a:cxn>
                    <a:cxn ang="10800000">
                      <a:pos x="wd2" y="hd2"/>
                    </a:cxn>
                    <a:cxn ang="16200000">
                      <a:pos x="wd2" y="hd2"/>
                    </a:cxn>
                  </a:cxnLst>
                  <a:rect l="0" t="0" r="r" b="b"/>
                  <a:pathLst>
                    <a:path w="21113" h="21383" fill="norm" stroke="1" extrusionOk="0">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8" name="音符"/>
                <p:cNvSpPr/>
                <p:nvPr/>
              </p:nvSpPr>
              <p:spPr>
                <a:xfrm>
                  <a:off x="5464840" y="0"/>
                  <a:ext cx="1143856" cy="1374944"/>
                </a:xfrm>
                <a:custGeom>
                  <a:avLst/>
                  <a:gdLst/>
                  <a:ahLst/>
                  <a:cxnLst>
                    <a:cxn ang="0">
                      <a:pos x="wd2" y="hd2"/>
                    </a:cxn>
                    <a:cxn ang="5400000">
                      <a:pos x="wd2" y="hd2"/>
                    </a:cxn>
                    <a:cxn ang="10800000">
                      <a:pos x="wd2" y="hd2"/>
                    </a:cxn>
                    <a:cxn ang="16200000">
                      <a:pos x="wd2" y="hd2"/>
                    </a:cxn>
                  </a:cxnLst>
                  <a:rect l="0" t="0" r="r" b="b"/>
                  <a:pathLst>
                    <a:path w="21113" h="21383" fill="norm" stroke="1" extrusionOk="0">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9" name="音符"/>
                <p:cNvSpPr/>
                <p:nvPr/>
              </p:nvSpPr>
              <p:spPr>
                <a:xfrm>
                  <a:off x="3643225" y="0"/>
                  <a:ext cx="1143857" cy="1374944"/>
                </a:xfrm>
                <a:custGeom>
                  <a:avLst/>
                  <a:gdLst/>
                  <a:ahLst/>
                  <a:cxnLst>
                    <a:cxn ang="0">
                      <a:pos x="wd2" y="hd2"/>
                    </a:cxn>
                    <a:cxn ang="5400000">
                      <a:pos x="wd2" y="hd2"/>
                    </a:cxn>
                    <a:cxn ang="10800000">
                      <a:pos x="wd2" y="hd2"/>
                    </a:cxn>
                    <a:cxn ang="16200000">
                      <a:pos x="wd2" y="hd2"/>
                    </a:cxn>
                  </a:cxnLst>
                  <a:rect l="0" t="0" r="r" b="b"/>
                  <a:pathLst>
                    <a:path w="21113" h="21383" fill="norm" stroke="1" extrusionOk="0">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0" name="音符"/>
                <p:cNvSpPr/>
                <p:nvPr/>
              </p:nvSpPr>
              <p:spPr>
                <a:xfrm>
                  <a:off x="1821612" y="0"/>
                  <a:ext cx="1143857" cy="1374944"/>
                </a:xfrm>
                <a:custGeom>
                  <a:avLst/>
                  <a:gdLst/>
                  <a:ahLst/>
                  <a:cxnLst>
                    <a:cxn ang="0">
                      <a:pos x="wd2" y="hd2"/>
                    </a:cxn>
                    <a:cxn ang="5400000">
                      <a:pos x="wd2" y="hd2"/>
                    </a:cxn>
                    <a:cxn ang="10800000">
                      <a:pos x="wd2" y="hd2"/>
                    </a:cxn>
                    <a:cxn ang="16200000">
                      <a:pos x="wd2" y="hd2"/>
                    </a:cxn>
                  </a:cxnLst>
                  <a:rect l="0" t="0" r="r" b="b"/>
                  <a:pathLst>
                    <a:path w="21113" h="21383" fill="norm" stroke="1" extrusionOk="0">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sp>
          <p:nvSpPr>
            <p:cNvPr id="223" name="线条"/>
            <p:cNvSpPr/>
            <p:nvPr/>
          </p:nvSpPr>
          <p:spPr>
            <a:xfrm flipH="1">
              <a:off x="868786" y="2705170"/>
              <a:ext cx="926652" cy="117076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24" name="线条"/>
            <p:cNvSpPr/>
            <p:nvPr/>
          </p:nvSpPr>
          <p:spPr>
            <a:xfrm flipH="1">
              <a:off x="2615310" y="2580180"/>
              <a:ext cx="441433" cy="141728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25" name="线条"/>
            <p:cNvSpPr/>
            <p:nvPr/>
          </p:nvSpPr>
          <p:spPr>
            <a:xfrm>
              <a:off x="5049706" y="2594532"/>
              <a:ext cx="847383" cy="141387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26" name="线条"/>
            <p:cNvSpPr/>
            <p:nvPr/>
          </p:nvSpPr>
          <p:spPr>
            <a:xfrm>
              <a:off x="3995058" y="2685022"/>
              <a:ext cx="270088" cy="120584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What is next generation NFT?"/>
          <p:cNvSpPr txBox="1"/>
          <p:nvPr>
            <p:ph type="title"/>
          </p:nvPr>
        </p:nvSpPr>
        <p:spPr>
          <a:prstGeom prst="rect">
            <a:avLst/>
          </a:prstGeom>
        </p:spPr>
        <p:txBody>
          <a:bodyPr/>
          <a:lstStyle/>
          <a:p>
            <a:pPr/>
            <a:r>
              <a:t>What is next generation NFT?</a:t>
            </a:r>
          </a:p>
        </p:txBody>
      </p:sp>
      <p:sp>
        <p:nvSpPr>
          <p:cNvPr id="230" name="Multi-Asset…"/>
          <p:cNvSpPr txBox="1"/>
          <p:nvPr/>
        </p:nvSpPr>
        <p:spPr>
          <a:xfrm>
            <a:off x="1255449" y="3161959"/>
            <a:ext cx="10547611" cy="9531385"/>
          </a:xfrm>
          <a:prstGeom prst="rect">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Multi-Asset</a:t>
            </a:r>
          </a:p>
          <a:p>
            <a:pPr marL="203200" marR="203200" algn="l">
              <a:lnSpc>
                <a:spcPct val="90000"/>
              </a:lnSpc>
              <a:spcBef>
                <a:spcPts val="3200"/>
              </a:spcBef>
              <a:defRPr sz="3200">
                <a:solidFill>
                  <a:srgbClr val="000000"/>
                </a:solidFill>
              </a:defRPr>
            </a:pPr>
            <a:r>
              <a:t>NFT will give different outputs based on the context of its environment context</a:t>
            </a:r>
          </a:p>
          <a:p>
            <a:pPr marL="203200" marR="203200" algn="l">
              <a:lnSpc>
                <a:spcPct val="90000"/>
              </a:lnSpc>
              <a:spcBef>
                <a:spcPts val="3200"/>
              </a:spcBef>
              <a:defRPr sz="3200">
                <a:solidFill>
                  <a:srgbClr val="000000"/>
                </a:solidFill>
              </a:defRPr>
            </a:pPr>
            <a:r>
              <a:t>Example:</a:t>
            </a:r>
          </a:p>
          <a:p>
            <a:pPr marL="609600" marR="203200" indent="-406400" algn="l">
              <a:lnSpc>
                <a:spcPct val="90000"/>
              </a:lnSpc>
              <a:spcBef>
                <a:spcPts val="3200"/>
              </a:spcBef>
              <a:buSzPct val="123000"/>
              <a:buChar char="-"/>
              <a:defRPr sz="3200">
                <a:solidFill>
                  <a:srgbClr val="000000"/>
                </a:solidFill>
              </a:defRPr>
            </a:pPr>
            <a:r>
              <a:t>Your NFT has a 2D image output in a 2D world, and has a 3D image output in a 3D world. (BAYC can have a 2D output on NFT marketplaces, and have a 3D output in Yuga Labs©️ Otherside)</a:t>
            </a:r>
          </a:p>
          <a:p>
            <a:pPr marL="609600" marR="203200" indent="-406400" algn="l">
              <a:lnSpc>
                <a:spcPct val="90000"/>
              </a:lnSpc>
              <a:spcBef>
                <a:spcPts val="3200"/>
              </a:spcBef>
              <a:buSzPct val="123000"/>
              <a:buChar char="-"/>
              <a:defRPr sz="3200">
                <a:solidFill>
                  <a:srgbClr val="000000"/>
                </a:solidFill>
              </a:defRPr>
            </a:pPr>
            <a:r>
              <a:t>Existing well-known game examples:</a:t>
            </a:r>
          </a:p>
          <a:p>
            <a:pPr lvl="1" marL="1219200" marR="203200" indent="-406400" algn="l">
              <a:lnSpc>
                <a:spcPct val="90000"/>
              </a:lnSpc>
              <a:spcBef>
                <a:spcPts val="3200"/>
              </a:spcBef>
              <a:buSzPct val="123000"/>
              <a:buChar char="-"/>
              <a:defRPr sz="3200">
                <a:solidFill>
                  <a:srgbClr val="000000"/>
                </a:solidFill>
              </a:defRPr>
            </a:pPr>
            <a:r>
              <a:t>Characters and equipments are NFTs. And the skins of characters, and the skins of guns are real outputs of NFTs. (There are so many examples, including League of Legends, CSGO, Apex, etc)</a:t>
            </a:r>
          </a:p>
        </p:txBody>
      </p:sp>
      <p:pic>
        <p:nvPicPr>
          <p:cNvPr id="231" name="Lightm.png" descr="Lightm.png"/>
          <p:cNvPicPr>
            <a:picLocks noChangeAspect="1"/>
          </p:cNvPicPr>
          <p:nvPr/>
        </p:nvPicPr>
        <p:blipFill>
          <a:blip r:embed="rId2">
            <a:extLst/>
          </a:blip>
          <a:stretch>
            <a:fillRect/>
          </a:stretch>
        </p:blipFill>
        <p:spPr>
          <a:xfrm>
            <a:off x="22861658" y="199137"/>
            <a:ext cx="1420464" cy="1420463"/>
          </a:xfrm>
          <a:prstGeom prst="rect">
            <a:avLst/>
          </a:prstGeom>
          <a:ln w="12700">
            <a:miter lim="400000"/>
          </a:ln>
        </p:spPr>
      </p:pic>
      <p:pic>
        <p:nvPicPr>
          <p:cNvPr id="232" name="Apex Legends Screenshot 2022.12.27 - 15.43.37.23.png" descr="Apex Legends Screenshot 2022.12.27 - 15.43.37.23.png"/>
          <p:cNvPicPr>
            <a:picLocks noChangeAspect="1"/>
          </p:cNvPicPr>
          <p:nvPr/>
        </p:nvPicPr>
        <p:blipFill>
          <a:blip r:embed="rId3">
            <a:extLst/>
          </a:blip>
          <a:srcRect l="12658" t="18571" r="0" b="114"/>
          <a:stretch>
            <a:fillRect/>
          </a:stretch>
        </p:blipFill>
        <p:spPr>
          <a:xfrm>
            <a:off x="13548337" y="7041876"/>
            <a:ext cx="10029051" cy="5252034"/>
          </a:xfrm>
          <a:prstGeom prst="rect">
            <a:avLst/>
          </a:prstGeom>
          <a:ln w="25400">
            <a:miter lim="400000"/>
          </a:ln>
          <a:effectLst>
            <a:outerShdw sx="100000" sy="100000" kx="0" ky="0" algn="b" rotWithShape="0" blurRad="254000" dist="127000" dir="5400000">
              <a:srgbClr val="000000">
                <a:alpha val="70000"/>
              </a:srgbClr>
            </a:outerShdw>
          </a:effectLst>
        </p:spPr>
      </p:pic>
      <p:pic>
        <p:nvPicPr>
          <p:cNvPr id="233" name="截屏2022-12-27 15.59.14.png" descr="截屏2022-12-27 15.59.14.png"/>
          <p:cNvPicPr>
            <a:picLocks noChangeAspect="1"/>
          </p:cNvPicPr>
          <p:nvPr/>
        </p:nvPicPr>
        <p:blipFill>
          <a:blip r:embed="rId4">
            <a:extLst/>
          </a:blip>
          <a:stretch>
            <a:fillRect/>
          </a:stretch>
        </p:blipFill>
        <p:spPr>
          <a:xfrm>
            <a:off x="19344555" y="2765761"/>
            <a:ext cx="4234552" cy="4023017"/>
          </a:xfrm>
          <a:prstGeom prst="rect">
            <a:avLst/>
          </a:prstGeom>
          <a:ln w="25400">
            <a:miter lim="400000"/>
          </a:ln>
          <a:effectLst>
            <a:outerShdw sx="100000" sy="100000" kx="0" ky="0" algn="b" rotWithShape="0" blurRad="254000" dist="127000" dir="5400000">
              <a:srgbClr val="000000">
                <a:alpha val="70000"/>
              </a:srgbClr>
            </a:outerShdw>
          </a:effectLst>
        </p:spPr>
      </p:pic>
      <p:pic>
        <p:nvPicPr>
          <p:cNvPr id="234" name="截屏2022-12-27 16.00.02.png" descr="截屏2022-12-27 16.00.02.png"/>
          <p:cNvPicPr>
            <a:picLocks noChangeAspect="1"/>
          </p:cNvPicPr>
          <p:nvPr/>
        </p:nvPicPr>
        <p:blipFill>
          <a:blip r:embed="rId5">
            <a:extLst/>
          </a:blip>
          <a:stretch>
            <a:fillRect/>
          </a:stretch>
        </p:blipFill>
        <p:spPr>
          <a:xfrm>
            <a:off x="13571143" y="2765761"/>
            <a:ext cx="5424003" cy="4023017"/>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What is next generation NFT?"/>
          <p:cNvSpPr txBox="1"/>
          <p:nvPr>
            <p:ph type="title"/>
          </p:nvPr>
        </p:nvSpPr>
        <p:spPr>
          <a:prstGeom prst="rect">
            <a:avLst/>
          </a:prstGeom>
        </p:spPr>
        <p:txBody>
          <a:bodyPr/>
          <a:lstStyle/>
          <a:p>
            <a:pPr/>
            <a:r>
              <a:t>What is next generation NFT?</a:t>
            </a:r>
          </a:p>
        </p:txBody>
      </p:sp>
      <p:sp>
        <p:nvSpPr>
          <p:cNvPr id="237" name="Equippable…"/>
          <p:cNvSpPr txBox="1"/>
          <p:nvPr/>
        </p:nvSpPr>
        <p:spPr>
          <a:xfrm>
            <a:off x="1255449" y="3161959"/>
            <a:ext cx="10547611" cy="9531385"/>
          </a:xfrm>
          <a:prstGeom prst="rect">
            <a:avLst/>
          </a:prstGeom>
          <a:solidFill>
            <a:srgbClr val="F5F5F5"/>
          </a:solidFill>
          <a:ln w="12700">
            <a:miter lim="400000"/>
          </a:ln>
          <a:extLst>
            <a:ext uri="{C572A759-6A51-4108-AA02-DFA0A04FC94B}">
              <ma14:wrappingTextBoxFlag xmlns:ma14="http://schemas.microsoft.com/office/mac/drawingml/2011/main" val="1"/>
            </a:ext>
          </a:extLst>
        </p:spPr>
        <p:txBody>
          <a:bodyPr lIns="50800" tIns="50800" rIns="50800" bIns="50800"/>
          <a:lstStyle/>
          <a:p>
            <a:pPr indent="152400" algn="l" defTabSz="825500">
              <a:defRPr b="1" sz="5500">
                <a:solidFill>
                  <a:srgbClr val="000000"/>
                </a:solidFill>
              </a:defRPr>
            </a:pPr>
            <a:r>
              <a:t>Equippable</a:t>
            </a:r>
          </a:p>
          <a:p>
            <a:pPr marL="203200" marR="203200" algn="l">
              <a:lnSpc>
                <a:spcPct val="90000"/>
              </a:lnSpc>
              <a:spcBef>
                <a:spcPts val="3200"/>
              </a:spcBef>
              <a:defRPr sz="3200">
                <a:solidFill>
                  <a:srgbClr val="000000"/>
                </a:solidFill>
              </a:defRPr>
            </a:pPr>
            <a:r>
              <a:t>NFT can equip its own child NFT</a:t>
            </a:r>
          </a:p>
          <a:p>
            <a:pPr marL="203200" marR="203200" algn="l">
              <a:lnSpc>
                <a:spcPct val="90000"/>
              </a:lnSpc>
              <a:spcBef>
                <a:spcPts val="3200"/>
              </a:spcBef>
              <a:defRPr sz="3200">
                <a:solidFill>
                  <a:srgbClr val="000000"/>
                </a:solidFill>
              </a:defRPr>
            </a:pPr>
            <a:r>
              <a:t>Example:</a:t>
            </a:r>
          </a:p>
          <a:p>
            <a:pPr marL="609600" marR="203200" indent="-406400" algn="l">
              <a:lnSpc>
                <a:spcPct val="90000"/>
              </a:lnSpc>
              <a:spcBef>
                <a:spcPts val="3200"/>
              </a:spcBef>
              <a:buSzPct val="123000"/>
              <a:buChar char="-"/>
              <a:defRPr sz="3200">
                <a:solidFill>
                  <a:srgbClr val="000000"/>
                </a:solidFill>
              </a:defRPr>
            </a:pPr>
            <a:r>
              <a:t>Make on-chain game more decentralized: RPG equipment logics goes up the chain, rather than being parsed and rendered by the client</a:t>
            </a:r>
          </a:p>
          <a:p>
            <a:pPr marL="609600" marR="203200" indent="-406400" algn="l">
              <a:lnSpc>
                <a:spcPct val="90000"/>
              </a:lnSpc>
              <a:spcBef>
                <a:spcPts val="3200"/>
              </a:spcBef>
              <a:buSzPct val="123000"/>
              <a:buChar char="-"/>
              <a:defRPr sz="3200">
                <a:solidFill>
                  <a:srgbClr val="000000"/>
                </a:solidFill>
              </a:defRPr>
            </a:pPr>
            <a:r>
              <a:t>Cross-collection combination becomes a reality:</a:t>
            </a:r>
          </a:p>
          <a:p>
            <a:pPr lvl="1" marL="1219200" marR="203200" indent="-406400" algn="l">
              <a:lnSpc>
                <a:spcPct val="90000"/>
              </a:lnSpc>
              <a:spcBef>
                <a:spcPts val="3200"/>
              </a:spcBef>
              <a:buSzPct val="123000"/>
              <a:buChar char="-"/>
              <a:defRPr sz="3200">
                <a:solidFill>
                  <a:srgbClr val="000000"/>
                </a:solidFill>
              </a:defRPr>
            </a:pPr>
            <a:r>
              <a:t>For avatar gameplay, NFT will has high granularity, NFT equipment can be split, own IP combination becomes a reality</a:t>
            </a:r>
          </a:p>
          <a:p>
            <a:pPr lvl="1" marL="1219200" marR="203200" indent="-406400" algn="l">
              <a:lnSpc>
                <a:spcPct val="90000"/>
              </a:lnSpc>
              <a:spcBef>
                <a:spcPts val="3200"/>
              </a:spcBef>
              <a:buSzPct val="123000"/>
              <a:buChar char="-"/>
              <a:defRPr sz="3200">
                <a:solidFill>
                  <a:srgbClr val="000000"/>
                </a:solidFill>
              </a:defRPr>
            </a:pPr>
            <a:r>
              <a:t>For DID, it is possible to integrate on-chain honors and display them in a more interesting way</a:t>
            </a:r>
          </a:p>
          <a:p>
            <a:pPr lvl="1" marL="1219200" marR="203200" indent="-406400" algn="l">
              <a:lnSpc>
                <a:spcPct val="90000"/>
              </a:lnSpc>
              <a:spcBef>
                <a:spcPts val="3200"/>
              </a:spcBef>
              <a:buSzPct val="123000"/>
              <a:buChar char="-"/>
              <a:defRPr sz="3200">
                <a:solidFill>
                  <a:srgbClr val="000000"/>
                </a:solidFill>
              </a:defRPr>
            </a:pPr>
            <a:r>
              <a:t>More possibility…</a:t>
            </a:r>
          </a:p>
        </p:txBody>
      </p:sp>
      <p:pic>
        <p:nvPicPr>
          <p:cNvPr id="238" name="Lightm.png" descr="Lightm.png"/>
          <p:cNvPicPr>
            <a:picLocks noChangeAspect="1"/>
          </p:cNvPicPr>
          <p:nvPr/>
        </p:nvPicPr>
        <p:blipFill>
          <a:blip r:embed="rId2">
            <a:extLst/>
          </a:blip>
          <a:stretch>
            <a:fillRect/>
          </a:stretch>
        </p:blipFill>
        <p:spPr>
          <a:xfrm>
            <a:off x="22861658" y="199137"/>
            <a:ext cx="1420464" cy="1420463"/>
          </a:xfrm>
          <a:prstGeom prst="rect">
            <a:avLst/>
          </a:prstGeom>
          <a:ln w="12700">
            <a:miter lim="400000"/>
          </a:ln>
        </p:spPr>
      </p:pic>
      <p:pic>
        <p:nvPicPr>
          <p:cNvPr id="239" name="截屏2022-12-27 16.02.43.png" descr="截屏2022-12-27 16.02.43.png"/>
          <p:cNvPicPr>
            <a:picLocks noChangeAspect="1"/>
          </p:cNvPicPr>
          <p:nvPr/>
        </p:nvPicPr>
        <p:blipFill>
          <a:blip r:embed="rId3">
            <a:extLst/>
          </a:blip>
          <a:stretch>
            <a:fillRect/>
          </a:stretch>
        </p:blipFill>
        <p:spPr>
          <a:xfrm>
            <a:off x="19238048" y="7671706"/>
            <a:ext cx="4476215" cy="4961270"/>
          </a:xfrm>
          <a:prstGeom prst="rect">
            <a:avLst/>
          </a:prstGeom>
          <a:ln w="25400">
            <a:miter lim="400000"/>
          </a:ln>
          <a:effectLst>
            <a:outerShdw sx="100000" sy="100000" kx="0" ky="0" algn="b" rotWithShape="0" blurRad="254000" dist="127000" dir="5400000">
              <a:srgbClr val="000000">
                <a:alpha val="70000"/>
              </a:srgbClr>
            </a:outerShdw>
          </a:effectLst>
        </p:spPr>
      </p:pic>
      <p:pic>
        <p:nvPicPr>
          <p:cNvPr id="240" name="截屏2022-12-27 16.04.26.png" descr="截屏2022-12-27 16.04.26.png"/>
          <p:cNvPicPr>
            <a:picLocks noChangeAspect="1"/>
          </p:cNvPicPr>
          <p:nvPr/>
        </p:nvPicPr>
        <p:blipFill>
          <a:blip r:embed="rId4">
            <a:extLst/>
          </a:blip>
          <a:stretch>
            <a:fillRect/>
          </a:stretch>
        </p:blipFill>
        <p:spPr>
          <a:xfrm>
            <a:off x="12448950" y="3142263"/>
            <a:ext cx="6664171" cy="4353250"/>
          </a:xfrm>
          <a:prstGeom prst="rect">
            <a:avLst/>
          </a:prstGeom>
          <a:ln w="25400">
            <a:miter lim="400000"/>
          </a:ln>
          <a:effectLst>
            <a:outerShdw sx="100000" sy="100000" kx="0" ky="0" algn="b" rotWithShape="0" blurRad="254000" dist="127000" dir="5400000">
              <a:srgbClr val="000000">
                <a:alpha val="70000"/>
              </a:srgbClr>
            </a:outerShdw>
          </a:effectLst>
        </p:spPr>
      </p:pic>
      <p:sp>
        <p:nvSpPr>
          <p:cNvPr id="241" name="On-chain honor wall from…"/>
          <p:cNvSpPr txBox="1"/>
          <p:nvPr/>
        </p:nvSpPr>
        <p:spPr>
          <a:xfrm>
            <a:off x="19498085" y="3737808"/>
            <a:ext cx="4719586" cy="31621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marL="203200" marR="203200" algn="l">
              <a:lnSpc>
                <a:spcPct val="90000"/>
              </a:lnSpc>
              <a:spcBef>
                <a:spcPts val="3200"/>
              </a:spcBef>
              <a:defRPr sz="3200">
                <a:solidFill>
                  <a:srgbClr val="000000"/>
                </a:solidFill>
              </a:defRPr>
            </a:pPr>
            <a:r>
              <a:t>On-chain honor wall from</a:t>
            </a:r>
          </a:p>
          <a:p>
            <a:pPr marL="203200" marR="203200" algn="l">
              <a:lnSpc>
                <a:spcPct val="90000"/>
              </a:lnSpc>
              <a:spcBef>
                <a:spcPts val="3200"/>
              </a:spcBef>
              <a:defRPr sz="3200">
                <a:solidFill>
                  <a:srgbClr val="000000"/>
                </a:solidFill>
              </a:defRPr>
            </a:pPr>
            <a:r>
              <a:t>https://www.proofofchaos.app/leaderboard/</a:t>
            </a:r>
          </a:p>
        </p:txBody>
      </p:sp>
      <p:sp>
        <p:nvSpPr>
          <p:cNvPr id="242" name="Azuki cross-collection display (With on-chain equippable logic, this can become the truth.)"/>
          <p:cNvSpPr txBox="1"/>
          <p:nvPr/>
        </p:nvSpPr>
        <p:spPr>
          <a:xfrm>
            <a:off x="13089342" y="8992103"/>
            <a:ext cx="5383387" cy="23204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203200" marR="203200" algn="l">
              <a:lnSpc>
                <a:spcPct val="90000"/>
              </a:lnSpc>
              <a:spcBef>
                <a:spcPts val="3200"/>
              </a:spcBef>
              <a:defRPr sz="3200">
                <a:solidFill>
                  <a:srgbClr val="000000"/>
                </a:solidFill>
              </a:defRPr>
            </a:lvl1pPr>
          </a:lstStyle>
          <a:p>
            <a:pPr/>
            <a:r>
              <a:t>Azuki cross-collection display (With on-chain equippable logic, this can become the truth.)</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